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5" r:id="rId1"/>
  </p:sldMasterIdLst>
  <p:notesMasterIdLst>
    <p:notesMasterId r:id="rId29"/>
  </p:notesMasterIdLst>
  <p:sldIdLst>
    <p:sldId id="256" r:id="rId2"/>
    <p:sldId id="266" r:id="rId3"/>
    <p:sldId id="276" r:id="rId4"/>
    <p:sldId id="259" r:id="rId5"/>
    <p:sldId id="277" r:id="rId6"/>
    <p:sldId id="272" r:id="rId7"/>
    <p:sldId id="273" r:id="rId8"/>
    <p:sldId id="274" r:id="rId9"/>
    <p:sldId id="278" r:id="rId10"/>
    <p:sldId id="258" r:id="rId11"/>
    <p:sldId id="264" r:id="rId12"/>
    <p:sldId id="263" r:id="rId13"/>
    <p:sldId id="285" r:id="rId14"/>
    <p:sldId id="282" r:id="rId15"/>
    <p:sldId id="279" r:id="rId16"/>
    <p:sldId id="260" r:id="rId17"/>
    <p:sldId id="261" r:id="rId18"/>
    <p:sldId id="269" r:id="rId19"/>
    <p:sldId id="286" r:id="rId20"/>
    <p:sldId id="287" r:id="rId21"/>
    <p:sldId id="280" r:id="rId22"/>
    <p:sldId id="268" r:id="rId23"/>
    <p:sldId id="270" r:id="rId24"/>
    <p:sldId id="271" r:id="rId25"/>
    <p:sldId id="275" r:id="rId26"/>
    <p:sldId id="281" r:id="rId27"/>
    <p:sldId id="284" r:id="rId28"/>
  </p:sldIdLst>
  <p:sldSz cx="12192000" cy="6858000"/>
  <p:notesSz cx="6858000" cy="9144000"/>
  <p:defaultTextStyle>
    <a:defPPr>
      <a:defRPr lang="en-US"/>
    </a:defPPr>
    <a:lvl1pPr marL="0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2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Thibodeau PhD" initials="LT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7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63D8A-561A-486B-8B10-774A238D5AC2}" type="datetimeFigureOut">
              <a:rPr lang="en-US"/>
              <a:t>10/9/20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EC06D-C5E0-4846-BACC-D07D8313E66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33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2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EC06D-C5E0-4846-BACC-D07D8313E666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83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EC06D-C5E0-4846-BACC-D07D8313E666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45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EC06D-C5E0-4846-BACC-D07D8313E666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7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EC06D-C5E0-4846-BACC-D07D8313E666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11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EC06D-C5E0-4846-BACC-D07D8313E666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86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EC06D-C5E0-4846-BACC-D07D8313E666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49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EC06D-C5E0-4846-BACC-D07D8313E666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08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EC06D-C5E0-4846-BACC-D07D8313E666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23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EC06D-C5E0-4846-BACC-D07D8313E666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60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EC06D-C5E0-4846-BACC-D07D8313E666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63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EC06D-C5E0-4846-BACC-D07D8313E666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66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EC06D-C5E0-4846-BACC-D07D8313E666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12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EC06D-C5E0-4846-BACC-D07D8313E666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90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EC06D-C5E0-4846-BACC-D07D8313E666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76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EC06D-C5E0-4846-BACC-D07D8313E666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70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EC06D-C5E0-4846-BACC-D07D8313E666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37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9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9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8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1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15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00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329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896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37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988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587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912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471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82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90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2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616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28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3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3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33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30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1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4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2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809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2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1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hen@utdallas.ed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bsstech@utdallas.edu" TargetMode="External"/><Relationship Id="rId5" Type="http://schemas.openxmlformats.org/officeDocument/2006/relationships/hyperlink" Target="mailto:axo121330@utdallas.edu" TargetMode="External"/><Relationship Id="rId4" Type="http://schemas.openxmlformats.org/officeDocument/2006/relationships/hyperlink" Target="http://@utdallas.edu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ology.org/sites/default/files/PosterInformation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fedit.net" TargetMode="External"/><Relationship Id="rId3" Type="http://schemas.openxmlformats.org/officeDocument/2006/relationships/notesSlide" Target="../notesSlides/notesSlide15.xml"/><Relationship Id="rId7" Type="http://schemas.openxmlformats.org/officeDocument/2006/relationships/hyperlink" Target="http://colinpurrington.com/tips/poster-design" TargetMode="External"/><Relationship Id="rId12" Type="http://schemas.openxmlformats.org/officeDocument/2006/relationships/hyperlink" Target="http://www.sfedit.net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hyperlink" Target="http://www.ncsu.edu/project/posters/examples" TargetMode="External"/><Relationship Id="rId11" Type="http://schemas.openxmlformats.org/officeDocument/2006/relationships/hyperlink" Target="http://www.utdallas.edu/studentsuccess/writing/" TargetMode="External"/><Relationship Id="rId5" Type="http://schemas.openxmlformats.org/officeDocument/2006/relationships/hyperlink" Target="http://people.eku.edu/ritchisong/posterpres.html" TargetMode="External"/><Relationship Id="rId10" Type="http://schemas.openxmlformats.org/officeDocument/2006/relationships/hyperlink" Target="http://www.utdallas.edu/brand/utd_templates/posters.html" TargetMode="External"/><Relationship Id="rId4" Type="http://schemas.openxmlformats.org/officeDocument/2006/relationships/hyperlink" Target="http://srdc.suagm.edu/PDF/Presentations/scientific_poster_presentation1.pdf" TargetMode="External"/><Relationship Id="rId9" Type="http://schemas.openxmlformats.org/officeDocument/2006/relationships/hyperlink" Target="http://www.utdallas.edu/brand/logos/utdlogo/index.htm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Poster Printing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How to design and print a research poster </a:t>
            </a:r>
          </a:p>
          <a:p>
            <a:r>
              <a:rPr lang="en-US"/>
              <a:t> Linda Thibodeau</a:t>
            </a:r>
          </a:p>
          <a:p>
            <a:r>
              <a:rPr lang="en-US"/>
              <a:t>Sarah Wallace</a:t>
            </a:r>
          </a:p>
        </p:txBody>
      </p:sp>
    </p:spTree>
    <p:extLst>
      <p:ext uri="{BB962C8B-B14F-4D97-AF65-F5344CB8AC3E}">
        <p14:creationId xmlns:p14="http://schemas.microsoft.com/office/powerpoint/2010/main" val="2292847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7465"/>
            <a:ext cx="9601200" cy="3722845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Powerpoint</a:t>
            </a:r>
            <a:r>
              <a:rPr lang="en-US" dirty="0"/>
              <a:t> is commonly used to design posters (InDesign, Illustrator, etc.)</a:t>
            </a:r>
          </a:p>
          <a:p>
            <a:endParaRPr lang="en-US" dirty="0"/>
          </a:p>
          <a:p>
            <a:r>
              <a:rPr lang="en-US" dirty="0"/>
              <a:t>You will build your poster in 1 </a:t>
            </a:r>
            <a:r>
              <a:rPr lang="en-US" dirty="0" err="1"/>
              <a:t>powerpoint</a:t>
            </a:r>
            <a:r>
              <a:rPr lang="en-US" dirty="0"/>
              <a:t> slide</a:t>
            </a:r>
          </a:p>
          <a:p>
            <a:endParaRPr lang="en-US" dirty="0"/>
          </a:p>
          <a:p>
            <a:r>
              <a:rPr lang="en-US" dirty="0"/>
              <a:t>Templates are available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(a separate email with a template is available)</a:t>
            </a:r>
          </a:p>
          <a:p>
            <a:endParaRPr lang="en-US" dirty="0"/>
          </a:p>
          <a:p>
            <a:r>
              <a:rPr lang="en-US" dirty="0">
                <a:latin typeface="Garamond" charset="0"/>
              </a:rPr>
              <a:t>Most conferences have predetermined dimensions for the posters, as well as the orientation (landscape, portrait) </a:t>
            </a:r>
          </a:p>
          <a:p>
            <a:pPr lvl="1"/>
            <a:r>
              <a:rPr lang="en-US" dirty="0">
                <a:latin typeface="Garamond" charset="0"/>
              </a:rPr>
              <a:t>Add these dimensions to your powerpoint (Design &gt; Slide size (on the right side of options) </a:t>
            </a:r>
          </a:p>
        </p:txBody>
      </p:sp>
    </p:spTree>
    <p:extLst>
      <p:ext uri="{BB962C8B-B14F-4D97-AF65-F5344CB8AC3E}">
        <p14:creationId xmlns:p14="http://schemas.microsoft.com/office/powerpoint/2010/main" val="254153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575" y="2560640"/>
            <a:ext cx="4718050" cy="360310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Choose colors that go well together and don't clash</a:t>
            </a:r>
          </a:p>
          <a:p>
            <a:pPr lvl="1"/>
            <a:r>
              <a:rPr lang="en-US" dirty="0">
                <a:solidFill>
                  <a:srgbClr val="262626"/>
                </a:solidFill>
                <a:latin typeface="Garamond"/>
              </a:rPr>
              <a:t>3-4 colors max is a good rule</a:t>
            </a:r>
          </a:p>
          <a:p>
            <a:endParaRPr lang="en-US" dirty="0">
              <a:solidFill>
                <a:srgbClr val="262626"/>
              </a:solidFill>
              <a:latin typeface="Garamond"/>
            </a:endParaRPr>
          </a:p>
          <a:p>
            <a:r>
              <a:rPr lang="en-US" dirty="0">
                <a:solidFill>
                  <a:srgbClr val="262626"/>
                </a:solidFill>
                <a:latin typeface="Garamond"/>
              </a:rPr>
              <a:t>White backgrounds are preferred or light-shaded colors</a:t>
            </a:r>
          </a:p>
          <a:p>
            <a:endParaRPr lang="en-US" dirty="0"/>
          </a:p>
          <a:p>
            <a:r>
              <a:rPr lang="en-US" dirty="0"/>
              <a:t>Make sure your poster flows and follows the scientific method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039" y="2425515"/>
            <a:ext cx="4719984" cy="3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27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>
                <a:solidFill>
                  <a:srgbClr val="000000"/>
                </a:solidFill>
                <a:latin typeface="Garamond" charset="0"/>
              </a:rPr>
              <a:t>Keep it simple. Use bullets when possible. </a:t>
            </a:r>
          </a:p>
          <a:p>
            <a:r>
              <a:rPr lang="en-US" sz="3600" dirty="0">
                <a:solidFill>
                  <a:srgbClr val="000000"/>
                </a:solidFill>
                <a:latin typeface="Garamond" charset="0"/>
              </a:rPr>
              <a:t>Don't overload with text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  <a:latin typeface="Garamond" charset="0"/>
              </a:rPr>
              <a:t>Minimum text size 32-36 </a:t>
            </a:r>
            <a:r>
              <a:rPr lang="en-US" sz="3200" dirty="0" err="1">
                <a:solidFill>
                  <a:srgbClr val="000000"/>
                </a:solidFill>
                <a:latin typeface="Garamond" charset="0"/>
              </a:rPr>
              <a:t>pt</a:t>
            </a:r>
            <a:endParaRPr lang="en-US" sz="3200" dirty="0">
              <a:solidFill>
                <a:srgbClr val="000000"/>
              </a:solidFill>
              <a:latin typeface="Garamond" charset="0"/>
            </a:endParaRPr>
          </a:p>
          <a:p>
            <a:pPr lvl="1"/>
            <a:r>
              <a:rPr lang="en-US" sz="3200" dirty="0">
                <a:solidFill>
                  <a:srgbClr val="000000"/>
                </a:solidFill>
                <a:latin typeface="Garamond" charset="0"/>
              </a:rPr>
              <a:t>Section headings 56-60 </a:t>
            </a:r>
            <a:r>
              <a:rPr lang="en-US" sz="3200" dirty="0" err="1">
                <a:solidFill>
                  <a:srgbClr val="000000"/>
                </a:solidFill>
                <a:latin typeface="Garamond" charset="0"/>
              </a:rPr>
              <a:t>pt</a:t>
            </a:r>
            <a:endParaRPr lang="en-US" sz="3200" dirty="0">
              <a:solidFill>
                <a:srgbClr val="000000"/>
              </a:solidFill>
              <a:latin typeface="Garamond" charset="0"/>
            </a:endParaRPr>
          </a:p>
          <a:p>
            <a:pPr lvl="1"/>
            <a:r>
              <a:rPr lang="en-US" sz="3200" dirty="0">
                <a:solidFill>
                  <a:srgbClr val="000000"/>
                </a:solidFill>
                <a:latin typeface="Garamond" charset="0"/>
              </a:rPr>
              <a:t>Title 96-100 </a:t>
            </a:r>
            <a:r>
              <a:rPr lang="en-US" sz="3200" dirty="0" err="1">
                <a:solidFill>
                  <a:srgbClr val="000000"/>
                </a:solidFill>
                <a:latin typeface="Garamond" charset="0"/>
              </a:rPr>
              <a:t>pt</a:t>
            </a:r>
            <a:endParaRPr lang="en-US" sz="3600" dirty="0">
              <a:solidFill>
                <a:srgbClr val="000000"/>
              </a:solidFill>
              <a:latin typeface="Garamond" charset="0"/>
            </a:endParaRPr>
          </a:p>
          <a:p>
            <a:r>
              <a:rPr lang="en-US" sz="3600" dirty="0">
                <a:solidFill>
                  <a:srgbClr val="000000"/>
                </a:solidFill>
                <a:latin typeface="Garamond" charset="0"/>
              </a:rPr>
              <a:t>Brevity is key!</a:t>
            </a:r>
          </a:p>
          <a:p>
            <a:endParaRPr lang="en-US" sz="3600" dirty="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003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0000"/>
                </a:solidFill>
                <a:latin typeface="Garamond" charset="0"/>
              </a:rPr>
              <a:t>Print your poster on 11x14 in paper if possible and ask at least two (or more) people to read it</a:t>
            </a:r>
          </a:p>
          <a:p>
            <a:r>
              <a:rPr lang="en-US" dirty="0">
                <a:solidFill>
                  <a:srgbClr val="000000"/>
                </a:solidFill>
                <a:latin typeface="Garamond" charset="0"/>
              </a:rPr>
              <a:t>You can also email it to others who can then read it enlarged on a computer</a:t>
            </a:r>
          </a:p>
          <a:p>
            <a:r>
              <a:rPr lang="en-US" dirty="0">
                <a:solidFill>
                  <a:srgbClr val="000000"/>
                </a:solidFill>
                <a:latin typeface="Garamond" charset="0"/>
              </a:rPr>
              <a:t>The less familiar they are with your work, the better, because they may find important info that is omitted</a:t>
            </a:r>
          </a:p>
          <a:p>
            <a:r>
              <a:rPr lang="en-US" dirty="0">
                <a:solidFill>
                  <a:srgbClr val="000000"/>
                </a:solidFill>
                <a:latin typeface="Garamond" charset="0"/>
              </a:rPr>
              <a:t>Read it ALOUD….you often catch errors when reading it that way</a:t>
            </a:r>
          </a:p>
          <a:p>
            <a:r>
              <a:rPr lang="en-US" dirty="0">
                <a:solidFill>
                  <a:srgbClr val="000000"/>
                </a:solidFill>
                <a:latin typeface="Garamond" charset="0"/>
              </a:rPr>
              <a:t>Check all your TYPE fonts/sizes as it is easy to have similar headings that don’t match</a:t>
            </a:r>
          </a:p>
          <a:p>
            <a:r>
              <a:rPr lang="en-US" dirty="0">
                <a:solidFill>
                  <a:srgbClr val="000000"/>
                </a:solidFill>
                <a:latin typeface="Garamond" charset="0"/>
              </a:rPr>
              <a:t>Check to see that your heading boxes are aligned (if you designed it to be symmetrical)</a:t>
            </a:r>
          </a:p>
          <a:p>
            <a:r>
              <a:rPr lang="en-US" dirty="0">
                <a:solidFill>
                  <a:srgbClr val="000000"/>
                </a:solidFill>
                <a:latin typeface="Garamond" charset="0"/>
              </a:rPr>
              <a:t>Be sure to use correct reference after dB (HL, SPL, SL, </a:t>
            </a:r>
            <a:r>
              <a:rPr lang="en-US" dirty="0" err="1">
                <a:solidFill>
                  <a:srgbClr val="000000"/>
                </a:solidFill>
                <a:latin typeface="Garamond" charset="0"/>
              </a:rPr>
              <a:t>etc</a:t>
            </a:r>
            <a:r>
              <a:rPr lang="en-US" dirty="0">
                <a:solidFill>
                  <a:srgbClr val="000000"/>
                </a:solidFill>
                <a:latin typeface="Garamond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Garamond" charset="0"/>
              </a:rPr>
              <a:t>Be sure all your citations are in reference list and every item in reference list is cited</a:t>
            </a:r>
          </a:p>
          <a:p>
            <a:endParaRPr lang="en-US" dirty="0">
              <a:solidFill>
                <a:srgbClr val="000000"/>
              </a:solidFill>
              <a:latin typeface="Garamond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597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THIBBITS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MY ALL TIME FAVORITE!!!</a:t>
            </a:r>
          </a:p>
          <a:p>
            <a:pPr lvl="1"/>
            <a:r>
              <a:rPr lang="en-US" dirty="0"/>
              <a:t>Use the Paintbrush tool to copy formatting from one area to another</a:t>
            </a:r>
          </a:p>
          <a:p>
            <a:pPr lvl="2"/>
            <a:r>
              <a:rPr lang="en-US" dirty="0"/>
              <a:t>Highlight the text/box that has the color, size, format that you want</a:t>
            </a:r>
          </a:p>
          <a:p>
            <a:pPr lvl="2"/>
            <a:r>
              <a:rPr lang="en-US" dirty="0"/>
              <a:t>Go to HOME in upper left corner and pull down to click on the paintbrush</a:t>
            </a:r>
          </a:p>
          <a:p>
            <a:pPr lvl="2"/>
            <a:r>
              <a:rPr lang="en-US" dirty="0" err="1"/>
              <a:t>Hightlight</a:t>
            </a:r>
            <a:r>
              <a:rPr lang="en-US" dirty="0"/>
              <a:t> the area you want to change to match the first </a:t>
            </a:r>
            <a:r>
              <a:rPr lang="en-US" dirty="0" err="1"/>
              <a:t>airea</a:t>
            </a:r>
            <a:r>
              <a:rPr lang="en-US" dirty="0"/>
              <a:t> you highlighted!</a:t>
            </a:r>
          </a:p>
          <a:p>
            <a:r>
              <a:rPr lang="en-US" dirty="0"/>
              <a:t>MY SECOND FAVORITE!!!</a:t>
            </a:r>
          </a:p>
          <a:p>
            <a:pPr lvl="1"/>
            <a:r>
              <a:rPr lang="en-US" dirty="0"/>
              <a:t>If you want to line up boxes, figures, pictures and need to make just slight movements</a:t>
            </a:r>
          </a:p>
          <a:p>
            <a:pPr lvl="1"/>
            <a:r>
              <a:rPr lang="en-US" dirty="0"/>
              <a:t>Click on the item to line up and hold down the control key while using the up or down arrow to get very fine movements….at least smaller than I can get with moving my mouse or finger on a </a:t>
            </a:r>
            <a:r>
              <a:rPr lang="en-US" dirty="0" err="1"/>
              <a:t>mousepad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71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Who, When, &amp; Where</a:t>
            </a:r>
            <a:br>
              <a:rPr lang="en-US" dirty="0"/>
            </a:br>
            <a:r>
              <a:rPr lang="en-US" dirty="0"/>
              <a:t>of poster printing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015067" y="3846053"/>
            <a:ext cx="8158690" cy="1734617"/>
          </a:xfrm>
        </p:spPr>
        <p:txBody>
          <a:bodyPr>
            <a:normAutofit/>
          </a:bodyPr>
          <a:lstStyle/>
          <a:p>
            <a:r>
              <a:rPr lang="en-US" dirty="0"/>
              <a:t>Who to contact</a:t>
            </a:r>
          </a:p>
          <a:p>
            <a:r>
              <a:rPr lang="en-US" dirty="0"/>
              <a:t>When to contact</a:t>
            </a:r>
          </a:p>
          <a:p>
            <a:r>
              <a:rPr lang="en-US" dirty="0"/>
              <a:t>Where to go</a:t>
            </a:r>
          </a:p>
        </p:txBody>
      </p:sp>
    </p:spTree>
    <p:extLst>
      <p:ext uri="{BB962C8B-B14F-4D97-AF65-F5344CB8AC3E}">
        <p14:creationId xmlns:p14="http://schemas.microsoft.com/office/powerpoint/2010/main" val="3035066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Who, When, Where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86826" cy="3318936"/>
          </a:xfrm>
        </p:spPr>
        <p:txBody>
          <a:bodyPr>
            <a:normAutofit/>
          </a:bodyPr>
          <a:lstStyle/>
          <a:p>
            <a:r>
              <a:rPr lang="en-US" dirty="0">
                <a:latin typeface="Garamond" charset="0"/>
              </a:rPr>
              <a:t>Rocky </a:t>
            </a:r>
            <a:r>
              <a:rPr lang="en-US" dirty="0" err="1">
                <a:latin typeface="Garamond" charset="0"/>
              </a:rPr>
              <a:t>Shen</a:t>
            </a:r>
            <a:r>
              <a:rPr lang="en-US" dirty="0">
                <a:latin typeface="Garamond" charset="0"/>
              </a:rPr>
              <a:t>: </a:t>
            </a:r>
            <a:r>
              <a:rPr lang="en-US" dirty="0">
                <a:latin typeface="Garamond" charset="0"/>
                <a:hlinkClick r:id="rId3"/>
              </a:rPr>
              <a:t>shen</a:t>
            </a:r>
            <a:r>
              <a:rPr lang="en-US" dirty="0">
                <a:latin typeface="Garamond" charset="0"/>
                <a:hlinkClick r:id="rId4"/>
              </a:rPr>
              <a:t>@utdallas.edu</a:t>
            </a:r>
          </a:p>
          <a:p>
            <a:r>
              <a:rPr lang="en-US" dirty="0">
                <a:latin typeface="Garamond" charset="0"/>
              </a:rPr>
              <a:t>Andrew </a:t>
            </a:r>
            <a:r>
              <a:rPr lang="en-US" dirty="0" err="1">
                <a:latin typeface="Garamond" charset="0"/>
              </a:rPr>
              <a:t>Ona</a:t>
            </a:r>
            <a:r>
              <a:rPr lang="en-US" dirty="0">
                <a:latin typeface="Garamond" charset="0"/>
              </a:rPr>
              <a:t>: </a:t>
            </a:r>
            <a:r>
              <a:rPr lang="en-US" dirty="0">
                <a:latin typeface="Garamond" charset="0"/>
                <a:hlinkClick r:id="rId5"/>
              </a:rPr>
              <a:t>axo121330@utdallas.edu</a:t>
            </a:r>
            <a:endParaRPr lang="en-US" dirty="0">
              <a:latin typeface="Garamond" charset="0"/>
            </a:endParaRPr>
          </a:p>
          <a:p>
            <a:endParaRPr lang="en-US" dirty="0">
              <a:latin typeface="Garamond" charset="0"/>
              <a:hlinkClick r:id="rId5"/>
            </a:endParaRPr>
          </a:p>
          <a:p>
            <a:r>
              <a:rPr lang="en-US" dirty="0">
                <a:latin typeface="Garamond" charset="0"/>
              </a:rPr>
              <a:t>Rocky and Andrew optimize posters for printing and handle the large printer</a:t>
            </a:r>
          </a:p>
          <a:p>
            <a:endParaRPr lang="en-US" dirty="0">
              <a:latin typeface="Garamond" charset="0"/>
            </a:endParaRPr>
          </a:p>
          <a:p>
            <a:r>
              <a:rPr lang="en-US" dirty="0">
                <a:solidFill>
                  <a:srgbClr val="262626"/>
                </a:solidFill>
                <a:latin typeface="Garamond" charset="0"/>
              </a:rPr>
              <a:t>You </a:t>
            </a:r>
            <a:r>
              <a:rPr lang="en-US" b="1" dirty="0">
                <a:solidFill>
                  <a:srgbClr val="262626"/>
                </a:solidFill>
                <a:latin typeface="Garamond" charset="0"/>
              </a:rPr>
              <a:t>must</a:t>
            </a:r>
            <a:r>
              <a:rPr lang="en-US" dirty="0">
                <a:solidFill>
                  <a:srgbClr val="262626"/>
                </a:solidFill>
                <a:latin typeface="Garamond" charset="0"/>
              </a:rPr>
              <a:t> email </a:t>
            </a:r>
            <a:r>
              <a:rPr lang="en-US" dirty="0">
                <a:solidFill>
                  <a:srgbClr val="262626"/>
                </a:solidFill>
                <a:latin typeface="Garamond" charset="0"/>
                <a:hlinkClick r:id="rId6"/>
              </a:rPr>
              <a:t>bbsstech@utdallas.edu</a:t>
            </a:r>
            <a:r>
              <a:rPr lang="en-US" dirty="0">
                <a:solidFill>
                  <a:srgbClr val="262626"/>
                </a:solidFill>
                <a:latin typeface="Garamond" charset="0"/>
              </a:rPr>
              <a:t> to make an </a:t>
            </a:r>
            <a:r>
              <a:rPr lang="en-US" b="1" dirty="0">
                <a:solidFill>
                  <a:srgbClr val="262626"/>
                </a:solidFill>
                <a:latin typeface="Garamond" charset="0"/>
              </a:rPr>
              <a:t>appointment</a:t>
            </a:r>
            <a:r>
              <a:rPr lang="en-US" dirty="0">
                <a:solidFill>
                  <a:srgbClr val="262626"/>
                </a:solidFill>
                <a:latin typeface="Garamond" charset="0"/>
              </a:rPr>
              <a:t> for printing </a:t>
            </a:r>
          </a:p>
          <a:p>
            <a:endParaRPr lang="en-US" dirty="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774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Who, When, Where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7464"/>
            <a:ext cx="9601200" cy="3777349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0000"/>
                </a:solidFill>
                <a:latin typeface="Garamond" charset="0"/>
              </a:rPr>
              <a:t>Schedule from 9:00AM-4:30PM Mon-Fri. </a:t>
            </a:r>
          </a:p>
          <a:p>
            <a:endParaRPr lang="en-US" dirty="0">
              <a:solidFill>
                <a:srgbClr val="000000"/>
              </a:solidFill>
              <a:latin typeface="Garamond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Garamond" charset="0"/>
              </a:rPr>
              <a:t>Appointments should be made at least four days in advance to avoid scheduling issues.</a:t>
            </a:r>
          </a:p>
          <a:p>
            <a:endParaRPr lang="en-US" dirty="0">
              <a:solidFill>
                <a:srgbClr val="262626"/>
              </a:solidFill>
              <a:latin typeface="Garamond" charset="0"/>
            </a:endParaRPr>
          </a:p>
          <a:p>
            <a:r>
              <a:rPr lang="en-US" dirty="0">
                <a:latin typeface="Garamond" charset="0"/>
              </a:rPr>
              <a:t>Posters may take from 30min - 2hrs to print </a:t>
            </a:r>
            <a:r>
              <a:rPr lang="en-US" dirty="0">
                <a:solidFill>
                  <a:srgbClr val="A5A5A5"/>
                </a:solidFill>
                <a:latin typeface="Garamond" charset="0"/>
              </a:rPr>
              <a:t>-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aramond" charset="0"/>
              </a:rPr>
              <a:t>bring something to do</a:t>
            </a:r>
          </a:p>
          <a:p>
            <a:endParaRPr lang="en-US" dirty="0">
              <a:solidFill>
                <a:srgbClr val="A5A5A5"/>
              </a:solidFill>
              <a:latin typeface="Garamond" charset="0"/>
            </a:endParaRPr>
          </a:p>
          <a:p>
            <a:r>
              <a:rPr lang="en-US" dirty="0">
                <a:latin typeface="Garamond" charset="0"/>
              </a:rPr>
              <a:t>Rocky and Andrew's offices: GR 4.307 and .309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aramond" charset="0"/>
              </a:rPr>
              <a:t>- meet here at print time! </a:t>
            </a:r>
          </a:p>
          <a:p>
            <a:r>
              <a:rPr lang="en-US" dirty="0">
                <a:latin typeface="Garamond" charset="0"/>
              </a:rPr>
              <a:t>Printer room is in the GR 4.9 corridor room .902 </a:t>
            </a:r>
          </a:p>
          <a:p>
            <a:endParaRPr lang="en-US" dirty="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394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Printing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389215"/>
            <a:ext cx="9601200" cy="349372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Garamond" charset="0"/>
              </a:rPr>
              <a:t>Bring a flash drive with a pdf version of your poster as well as your</a:t>
            </a:r>
            <a:br>
              <a:rPr lang="en-US" dirty="0">
                <a:latin typeface="Garamond" charset="0"/>
              </a:rPr>
            </a:br>
            <a:r>
              <a:rPr lang="en-US" dirty="0">
                <a:latin typeface="Garamond" charset="0"/>
              </a:rPr>
              <a:t>original poster file format (.</a:t>
            </a:r>
            <a:r>
              <a:rPr lang="en-US" dirty="0" err="1">
                <a:latin typeface="Garamond" charset="0"/>
              </a:rPr>
              <a:t>ppt</a:t>
            </a:r>
            <a:r>
              <a:rPr lang="en-US" dirty="0">
                <a:latin typeface="Garamond" charset="0"/>
              </a:rPr>
              <a:t> </a:t>
            </a:r>
            <a:r>
              <a:rPr lang="en-US" dirty="0" err="1">
                <a:latin typeface="Garamond" charset="0"/>
              </a:rPr>
              <a:t>etc</a:t>
            </a:r>
            <a:r>
              <a:rPr lang="en-US" dirty="0">
                <a:latin typeface="Garamond" charset="0"/>
              </a:rPr>
              <a:t>)</a:t>
            </a:r>
          </a:p>
          <a:p>
            <a:r>
              <a:rPr lang="en-US" dirty="0">
                <a:latin typeface="Garamond" charset="0"/>
              </a:rPr>
              <a:t>Email poster to yourself as well prior to printing appointment just in case!</a:t>
            </a:r>
          </a:p>
          <a:p>
            <a:r>
              <a:rPr lang="en-US" dirty="0">
                <a:latin typeface="Garamond" charset="0"/>
              </a:rPr>
              <a:t>For posters printed at sizes smaller than printing paper, there will be excess white space that will need to be cut</a:t>
            </a:r>
          </a:p>
          <a:p>
            <a:pPr lvl="1"/>
            <a:r>
              <a:rPr lang="en-US" dirty="0">
                <a:latin typeface="Garamond" charset="0"/>
              </a:rPr>
              <a:t>A steady hand with scissors or a couple dollars at </a:t>
            </a:r>
            <a:r>
              <a:rPr lang="en-US" dirty="0" err="1">
                <a:latin typeface="Garamond" charset="0"/>
              </a:rPr>
              <a:t>kinkos</a:t>
            </a:r>
            <a:r>
              <a:rPr lang="en-US" dirty="0">
                <a:latin typeface="Garamond" charset="0"/>
              </a:rPr>
              <a:t> will take care of the excess</a:t>
            </a:r>
          </a:p>
          <a:p>
            <a:r>
              <a:rPr lang="en-US" dirty="0">
                <a:latin typeface="Garamond" charset="0"/>
              </a:rPr>
              <a:t>Bring a poster tube (from your mentor, Thibodeau lab, or Kinko’s) to safely carry your MASTERPIECE when it is done</a:t>
            </a:r>
          </a:p>
          <a:p>
            <a:r>
              <a:rPr lang="en-US" dirty="0">
                <a:latin typeface="Garamond" charset="0"/>
              </a:rPr>
              <a:t>Put your name/phone # on the tube when you travel</a:t>
            </a:r>
          </a:p>
        </p:txBody>
      </p:sp>
    </p:spTree>
    <p:extLst>
      <p:ext uri="{BB962C8B-B14F-4D97-AF65-F5344CB8AC3E}">
        <p14:creationId xmlns:p14="http://schemas.microsoft.com/office/powerpoint/2010/main" val="1312232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aramond" charset="0"/>
              </a:rPr>
              <a:t>Print about 30-40 copies of your poster on 8.5x11 paper with your email at the bottom so someone with further interest may contact you</a:t>
            </a:r>
          </a:p>
          <a:p>
            <a:r>
              <a:rPr lang="en-US" dirty="0">
                <a:latin typeface="Garamond" charset="0"/>
              </a:rPr>
              <a:t>You can attach these handouts in a “folder pocket” at the bottom of your poster stand </a:t>
            </a:r>
            <a:r>
              <a:rPr lang="en-US" u="sng" dirty="0">
                <a:latin typeface="Garamond" charset="0"/>
              </a:rPr>
              <a:t>with push pins </a:t>
            </a:r>
          </a:p>
          <a:p>
            <a:pPr marL="0" indent="0">
              <a:buNone/>
            </a:pPr>
            <a:endParaRPr lang="en-US" dirty="0">
              <a:latin typeface="Garamond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857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research poster?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7465"/>
            <a:ext cx="9601200" cy="3474529"/>
          </a:xfrm>
        </p:spPr>
        <p:txBody>
          <a:bodyPr>
            <a:normAutofit fontScale="85000" lnSpcReduction="20000"/>
          </a:bodyPr>
          <a:lstStyle/>
          <a:p>
            <a:r>
              <a:rPr lang="en-US">
                <a:latin typeface="Garamond" charset="0"/>
              </a:rPr>
              <a:t>A large representative piece that communicates and illustrates research outcomes to an audience</a:t>
            </a:r>
          </a:p>
          <a:p>
            <a:endParaRPr lang="en-US">
              <a:latin typeface="Garamond" charset="0"/>
            </a:endParaRPr>
          </a:p>
          <a:p>
            <a:r>
              <a:rPr lang="en-US">
                <a:latin typeface="Garamond" charset="0"/>
              </a:rPr>
              <a:t>Should be well organized and concise </a:t>
            </a:r>
          </a:p>
          <a:p>
            <a:endParaRPr lang="en-US">
              <a:latin typeface="Garamond" charset="0"/>
            </a:endParaRPr>
          </a:p>
          <a:p>
            <a:r>
              <a:rPr lang="en-US">
                <a:latin typeface="Garamond" charset="0"/>
              </a:rPr>
              <a:t>Viewers should be able to view and gather the important information in less than 10 minutes</a:t>
            </a:r>
          </a:p>
          <a:p>
            <a:endParaRPr lang="en-US">
              <a:latin typeface="Garamond" charset="0"/>
            </a:endParaRPr>
          </a:p>
          <a:p>
            <a:r>
              <a:rPr lang="en-US">
                <a:latin typeface="Garamond" charset="0"/>
              </a:rPr>
              <a:t>Each figure should tell its own story without requiring additional information from the presenter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62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poster can remain up usually until some final cutoff time after which they will “</a:t>
            </a:r>
            <a:r>
              <a:rPr lang="en-US"/>
              <a:t>trash it”</a:t>
            </a:r>
            <a:endParaRPr lang="en-US" dirty="0"/>
          </a:p>
          <a:p>
            <a:r>
              <a:rPr lang="en-US" dirty="0"/>
              <a:t>Take your poster down and roll it back up in the poster tube and </a:t>
            </a:r>
          </a:p>
          <a:p>
            <a:pPr marL="0" indent="0">
              <a:buNone/>
            </a:pPr>
            <a:r>
              <a:rPr lang="en-US" dirty="0"/>
              <a:t>                     BRING IT BACK TO UTD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Before BBS offered the poster printing service, it might cost $125 to print a poster commercially so you have created a valuable reflection of your hard work and we want to display it locally for others to see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Check with your mentor about where it can be hung when you return</a:t>
            </a:r>
          </a:p>
        </p:txBody>
      </p:sp>
    </p:spTree>
    <p:extLst>
      <p:ext uri="{BB962C8B-B14F-4D97-AF65-F5344CB8AC3E}">
        <p14:creationId xmlns:p14="http://schemas.microsoft.com/office/powerpoint/2010/main" val="2135437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379051"/>
            <a:ext cx="10080355" cy="394431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Dress professionally and stand by your poster for the designated time </a:t>
            </a:r>
          </a:p>
          <a:p>
            <a:r>
              <a:rPr lang="en-US" dirty="0"/>
              <a:t>EAT BEFORE you are going to stand at your poster for 1-2 </a:t>
            </a:r>
            <a:r>
              <a:rPr lang="en-US" dirty="0" err="1"/>
              <a:t>hr</a:t>
            </a:r>
            <a:r>
              <a:rPr lang="en-US" dirty="0"/>
              <a:t> rather than juggling food/drink while you try to look professional (this is not the time however to try a new dish)</a:t>
            </a:r>
          </a:p>
          <a:p>
            <a:r>
              <a:rPr lang="en-US" dirty="0"/>
              <a:t>If you are coauthor, you may arrange to take turns standing at the poster so you can see other posters</a:t>
            </a:r>
          </a:p>
          <a:p>
            <a:r>
              <a:rPr lang="en-US" dirty="0"/>
              <a:t>PRACTICE YOUR BRIEF BUT THOROUGH EXPLANATION…DON’T WING IT!</a:t>
            </a:r>
          </a:p>
          <a:p>
            <a:r>
              <a:rPr lang="en-US" dirty="0"/>
              <a:t>Ask your observer if they have ever worked with ???</a:t>
            </a:r>
          </a:p>
          <a:p>
            <a:r>
              <a:rPr lang="en-US" dirty="0"/>
              <a:t>Ask if they would like you to give an overview or if they would like to read the poster</a:t>
            </a:r>
          </a:p>
          <a:p>
            <a:r>
              <a:rPr lang="en-US" dirty="0"/>
              <a:t>Start with rationale…What we wanted to learn was……</a:t>
            </a:r>
          </a:p>
          <a:p>
            <a:r>
              <a:rPr lang="en-US" dirty="0"/>
              <a:t>End with </a:t>
            </a:r>
            <a:r>
              <a:rPr lang="en-US" dirty="0" err="1"/>
              <a:t>takehome</a:t>
            </a:r>
            <a:r>
              <a:rPr lang="en-US" dirty="0"/>
              <a:t> message and/or plans for future work</a:t>
            </a:r>
          </a:p>
          <a:p>
            <a:r>
              <a:rPr lang="en-US" dirty="0"/>
              <a:t>Ask if they have any questions or would like a handout</a:t>
            </a:r>
          </a:p>
        </p:txBody>
      </p:sp>
    </p:spTree>
    <p:extLst>
      <p:ext uri="{BB962C8B-B14F-4D97-AF65-F5344CB8AC3E}">
        <p14:creationId xmlns:p14="http://schemas.microsoft.com/office/powerpoint/2010/main" val="526900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AudiologyNOW!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  <a:latin typeface="Garamond"/>
                <a:cs typeface="Arial" charset="0"/>
              </a:rPr>
              <a:t>Where: Tower View and Park View on the Concourse Level of the Henry B. Gonzalez Convention Center </a:t>
            </a:r>
          </a:p>
          <a:p>
            <a:r>
              <a:rPr lang="en-US" dirty="0">
                <a:solidFill>
                  <a:srgbClr val="000000"/>
                </a:solidFill>
                <a:latin typeface="Garamond"/>
                <a:cs typeface="Arial" charset="0"/>
              </a:rPr>
              <a:t>When: 12:00pm on Wednesday 3/25 through 12:00pm on Saturday 3/28</a:t>
            </a:r>
          </a:p>
          <a:p>
            <a:r>
              <a:rPr lang="en-US" dirty="0">
                <a:solidFill>
                  <a:srgbClr val="000000"/>
                </a:solidFill>
                <a:latin typeface="Garamond"/>
                <a:cs typeface="Arial" charset="0"/>
              </a:rPr>
              <a:t>Poster Reception: Friday 3/27 from 1:30-3:00 PM  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Garamond"/>
                <a:cs typeface="Arial" charset="0"/>
              </a:rPr>
              <a:t>You are expected to be by at your poster to present and discuss with attendees.</a:t>
            </a:r>
          </a:p>
          <a:p>
            <a:endParaRPr lang="en-US" dirty="0">
              <a:solidFill>
                <a:srgbClr val="000000"/>
              </a:solidFill>
              <a:latin typeface="Garamond"/>
              <a:cs typeface="Arial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Garamond" charset="0"/>
                <a:cs typeface="Arial" charset="0"/>
                <a:hlinkClick r:id="rId3"/>
              </a:rPr>
              <a:t>http://www.audiology.org/sites/default/files/PosterInformation.pdf</a:t>
            </a:r>
          </a:p>
        </p:txBody>
      </p:sp>
    </p:spTree>
    <p:extLst>
      <p:ext uri="{BB962C8B-B14F-4D97-AF65-F5344CB8AC3E}">
        <p14:creationId xmlns:p14="http://schemas.microsoft.com/office/powerpoint/2010/main" val="630172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Remember...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Your poster reflects your hard work so be very detailed with it.</a:t>
            </a:r>
          </a:p>
          <a:p>
            <a:endParaRPr lang="en-US">
              <a:latin typeface="Garamond" charset="0"/>
            </a:endParaRPr>
          </a:p>
          <a:p>
            <a:r>
              <a:rPr lang="en-US">
                <a:latin typeface="Garamond" charset="0"/>
              </a:rPr>
              <a:t>Include your own style and personality. Express yourself and your work!</a:t>
            </a:r>
          </a:p>
          <a:p>
            <a:endParaRPr lang="en-US">
              <a:latin typeface="Garamond" charset="0"/>
            </a:endParaRPr>
          </a:p>
          <a:p>
            <a:r>
              <a:rPr lang="en-US">
                <a:latin typeface="Garamond" charset="0"/>
              </a:rPr>
              <a:t>Most importantly - have fun!</a:t>
            </a:r>
          </a:p>
        </p:txBody>
      </p:sp>
    </p:spTree>
    <p:extLst>
      <p:ext uri="{BB962C8B-B14F-4D97-AF65-F5344CB8AC3E}">
        <p14:creationId xmlns:p14="http://schemas.microsoft.com/office/powerpoint/2010/main" val="2311084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 for research posters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7465"/>
            <a:ext cx="9601200" cy="3726213"/>
          </a:xfrm>
        </p:spPr>
        <p:txBody>
          <a:bodyPr>
            <a:normAutofit fontScale="77500" lnSpcReduction="20000"/>
          </a:bodyPr>
          <a:lstStyle/>
          <a:p>
            <a:r>
              <a:rPr lang="en-US">
                <a:latin typeface="Garamond" charset="0"/>
              </a:rPr>
              <a:t>Making a research poster</a:t>
            </a:r>
          </a:p>
          <a:p>
            <a:pPr lvl="1"/>
            <a:r>
              <a:rPr lang="en-US">
                <a:latin typeface="Garamond" charset="0"/>
                <a:hlinkClick r:id="rId4"/>
              </a:rPr>
              <a:t>http://srdc.suagm.edu/PDF/Presentations/scientific_poster_presentation1.pdf</a:t>
            </a:r>
          </a:p>
          <a:p>
            <a:pPr lvl="1"/>
            <a:r>
              <a:rPr lang="en-US">
                <a:latin typeface="Garamond" charset="0"/>
                <a:hlinkClick r:id="rId5"/>
              </a:rPr>
              <a:t>http://people.eku.edu/ritchisong/posterpres.html</a:t>
            </a:r>
          </a:p>
          <a:p>
            <a:pPr lvl="1"/>
            <a:r>
              <a:rPr lang="en-US">
                <a:latin typeface="Garamond" charset="0"/>
                <a:hlinkClick r:id="rId6"/>
              </a:rPr>
              <a:t>http://www.ncsu.edu/project/posters/examples</a:t>
            </a:r>
          </a:p>
          <a:p>
            <a:pPr lvl="1"/>
            <a:r>
              <a:rPr lang="en-US">
                <a:latin typeface="Garamond" charset="0"/>
                <a:hlinkClick r:id="rId7"/>
              </a:rPr>
              <a:t>http://colinpurrington.com/tips/poster-design</a:t>
            </a:r>
          </a:p>
          <a:p>
            <a:r>
              <a:rPr lang="en-US">
                <a:latin typeface="Garamond" charset="0"/>
              </a:rPr>
              <a:t>Templates and logos</a:t>
            </a:r>
            <a:endParaRPr lang="en-US">
              <a:latin typeface="Garamond" charset="0"/>
              <a:hlinkClick r:id="rId8"/>
            </a:endParaRPr>
          </a:p>
          <a:p>
            <a:pPr lvl="1"/>
            <a:r>
              <a:rPr lang="en-US">
                <a:latin typeface="Garamond" charset="0"/>
                <a:hlinkClick r:id="rId9"/>
              </a:rPr>
              <a:t>http://www.utdallas.edu/brand/logos/utdlogo/index.html</a:t>
            </a:r>
            <a:r>
              <a:rPr lang="en-US">
                <a:latin typeface="Garamond" charset="0"/>
              </a:rPr>
              <a:t> </a:t>
            </a:r>
            <a:endParaRPr lang="en-US">
              <a:latin typeface="Garamond" charset="0"/>
              <a:hlinkClick r:id="rId9"/>
            </a:endParaRPr>
          </a:p>
          <a:p>
            <a:pPr lvl="1"/>
            <a:r>
              <a:rPr lang="en-US">
                <a:latin typeface="Garamond" charset="0"/>
                <a:hlinkClick r:id="rId10"/>
              </a:rPr>
              <a:t>http://www.utdallas.edu/brand/utd_templates/posters.html</a:t>
            </a:r>
          </a:p>
          <a:p>
            <a:r>
              <a:rPr lang="en-US">
                <a:latin typeface="Garamond" charset="0"/>
              </a:rPr>
              <a:t>Writing and editing assistance</a:t>
            </a:r>
          </a:p>
          <a:p>
            <a:pPr lvl="1"/>
            <a:r>
              <a:rPr lang="en-US">
                <a:latin typeface="Garamond" charset="0"/>
                <a:hlinkClick r:id="rId11"/>
              </a:rPr>
              <a:t>http://www.utdallas.edu/studentsuccess/writing/</a:t>
            </a:r>
          </a:p>
          <a:p>
            <a:pPr lvl="1"/>
            <a:r>
              <a:rPr lang="en-US">
                <a:latin typeface="Garamond" charset="0"/>
                <a:hlinkClick r:id="rId12"/>
              </a:rPr>
              <a:t>http://www.sfedit.net</a:t>
            </a:r>
          </a:p>
        </p:txBody>
      </p:sp>
    </p:spTree>
    <p:extLst>
      <p:ext uri="{BB962C8B-B14F-4D97-AF65-F5344CB8AC3E}">
        <p14:creationId xmlns:p14="http://schemas.microsoft.com/office/powerpoint/2010/main" val="315059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 Template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next two slides are examples of posters. </a:t>
            </a:r>
          </a:p>
          <a:p>
            <a:r>
              <a:rPr lang="en-US" dirty="0"/>
              <a:t>The first one is a complete poster to show you layout, reference to figures, use of sections, format etc.  </a:t>
            </a:r>
          </a:p>
          <a:p>
            <a:r>
              <a:rPr lang="en-US" dirty="0"/>
              <a:t>The second one is a template that you can use to “build” your poster.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962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-106680"/>
            <a:ext cx="10675620" cy="711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23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844" y="472968"/>
            <a:ext cx="7829116" cy="589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19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to include on your research poster</a:t>
            </a:r>
          </a:p>
        </p:txBody>
      </p:sp>
    </p:spTree>
    <p:extLst>
      <p:ext uri="{BB962C8B-B14F-4D97-AF65-F5344CB8AC3E}">
        <p14:creationId xmlns:p14="http://schemas.microsoft.com/office/powerpoint/2010/main" val="4208207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Headers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Title - Your name, Other authors, Affiliations (UTD, Callier Center), UTD logo (see link at end)</a:t>
            </a:r>
          </a:p>
          <a:p>
            <a:r>
              <a:rPr lang="en-US"/>
              <a:t>Abstract</a:t>
            </a:r>
          </a:p>
          <a:p>
            <a:r>
              <a:rPr lang="en-US"/>
              <a:t>Introduction / Background</a:t>
            </a:r>
          </a:p>
          <a:p>
            <a:r>
              <a:rPr lang="en-US"/>
              <a:t>Research Questions</a:t>
            </a:r>
          </a:p>
          <a:p>
            <a:r>
              <a:rPr lang="en-US"/>
              <a:t>Methods / Materials</a:t>
            </a:r>
          </a:p>
          <a:p>
            <a:r>
              <a:rPr lang="en-US"/>
              <a:t>Results</a:t>
            </a:r>
          </a:p>
          <a:p>
            <a:r>
              <a:rPr lang="en-US"/>
              <a:t>Conclusions/ Discussion</a:t>
            </a:r>
          </a:p>
          <a:p>
            <a:r>
              <a:rPr lang="en-US"/>
              <a:t>References</a:t>
            </a:r>
          </a:p>
          <a:p>
            <a:r>
              <a:rPr lang="en-US"/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1801552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 &amp; Figures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more eye-catching than words</a:t>
            </a:r>
          </a:p>
          <a:p>
            <a:endParaRPr lang="en-US" dirty="0"/>
          </a:p>
          <a:p>
            <a:r>
              <a:rPr lang="en-US" dirty="0"/>
              <a:t>Say more than words too!</a:t>
            </a:r>
          </a:p>
          <a:p>
            <a:endParaRPr lang="en-US" dirty="0"/>
          </a:p>
          <a:p>
            <a:r>
              <a:rPr lang="en-US" dirty="0"/>
              <a:t>Use highest quality &amp; resolution - if blurry on </a:t>
            </a:r>
            <a:r>
              <a:rPr lang="en-US" dirty="0" err="1"/>
              <a:t>ppt</a:t>
            </a:r>
            <a:r>
              <a:rPr lang="en-US" dirty="0"/>
              <a:t>, will be blurry on poster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950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 &amp; Figures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7465"/>
            <a:ext cx="9601200" cy="3590209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Tables and figures need legends that are numbered consecutively </a:t>
            </a:r>
            <a:endParaRPr lang="en-US" sz="2800" dirty="0">
              <a:solidFill>
                <a:srgbClr val="262626"/>
              </a:solidFill>
              <a:latin typeface="Garamond"/>
            </a:endParaRPr>
          </a:p>
          <a:p>
            <a:endParaRPr lang="en-US" dirty="0"/>
          </a:p>
          <a:p>
            <a:r>
              <a:rPr lang="en-US" sz="2800" dirty="0"/>
              <a:t>Tables and Figures must be referred to in text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(Figure 1 illustrates...)</a:t>
            </a:r>
          </a:p>
          <a:p>
            <a:endParaRPr lang="en-US" dirty="0"/>
          </a:p>
          <a:p>
            <a:r>
              <a:rPr lang="en-US" sz="2800" dirty="0"/>
              <a:t>All axes must be labeled </a:t>
            </a:r>
          </a:p>
          <a:p>
            <a:endParaRPr lang="en-US" dirty="0"/>
          </a:p>
          <a:p>
            <a:r>
              <a:rPr lang="en-US" sz="2800" dirty="0"/>
              <a:t>Abbreviations should be described in the legend </a:t>
            </a:r>
            <a:r>
              <a:rPr lang="en-US" dirty="0">
                <a:solidFill>
                  <a:srgbClr val="7F7F7F"/>
                </a:solidFill>
              </a:rPr>
              <a:t>(FM = Frequency modulated)</a:t>
            </a:r>
          </a:p>
          <a:p>
            <a:endParaRPr lang="en-US" dirty="0"/>
          </a:p>
          <a:p>
            <a:r>
              <a:rPr lang="en-US" sz="2800" dirty="0"/>
              <a:t>See APA Manual for detailed description of proper tables and figures</a:t>
            </a:r>
          </a:p>
        </p:txBody>
      </p:sp>
    </p:spTree>
    <p:extLst>
      <p:ext uri="{BB962C8B-B14F-4D97-AF65-F5344CB8AC3E}">
        <p14:creationId xmlns:p14="http://schemas.microsoft.com/office/powerpoint/2010/main" val="3867793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1762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262626"/>
                </a:solidFill>
                <a:latin typeface="Garamond"/>
              </a:rPr>
              <a:t>Reference section - Follow APA style </a:t>
            </a:r>
          </a:p>
          <a:p>
            <a:pPr lvl="1"/>
            <a:r>
              <a:rPr lang="en-US" sz="2200" dirty="0">
                <a:solidFill>
                  <a:srgbClr val="7F7F7F"/>
                </a:solidFill>
                <a:latin typeface="Garamond" charset="0"/>
              </a:rPr>
              <a:t>Author, A. A., Author, B. B., &amp; Author, C. C. (Year). Title of article. </a:t>
            </a:r>
            <a:r>
              <a:rPr lang="en-US" sz="2200" i="1" dirty="0">
                <a:solidFill>
                  <a:srgbClr val="7F7F7F"/>
                </a:solidFill>
                <a:latin typeface="Garamond" charset="0"/>
              </a:rPr>
              <a:t>Title of Periodical, volume number</a:t>
            </a:r>
            <a:r>
              <a:rPr lang="en-US" sz="2200" dirty="0">
                <a:solidFill>
                  <a:srgbClr val="7F7F7F"/>
                </a:solidFill>
                <a:latin typeface="Garamond" charset="0"/>
              </a:rPr>
              <a:t>(issue number), pages.</a:t>
            </a:r>
          </a:p>
          <a:p>
            <a:pPr lvl="2"/>
            <a:r>
              <a:rPr lang="en-US" dirty="0">
                <a:solidFill>
                  <a:srgbClr val="7F7F7F"/>
                </a:solidFill>
                <a:latin typeface="Garamond" charset="0"/>
              </a:rPr>
              <a:t>Thibodeau, L. (2014). Comparison of speech recognition with adaptive digital and FM remote microphone hearing assistance technology by listeners who use hearing aids. </a:t>
            </a:r>
            <a:r>
              <a:rPr lang="en-US" i="1" dirty="0">
                <a:solidFill>
                  <a:srgbClr val="7F7F7F"/>
                </a:solidFill>
                <a:latin typeface="Garamond" charset="0"/>
              </a:rPr>
              <a:t>American Journal of Audiology, 23</a:t>
            </a:r>
            <a:r>
              <a:rPr lang="en-US" dirty="0">
                <a:solidFill>
                  <a:srgbClr val="7F7F7F"/>
                </a:solidFill>
                <a:latin typeface="Garamond" charset="0"/>
              </a:rPr>
              <a:t>(2), 201-210.</a:t>
            </a:r>
          </a:p>
          <a:p>
            <a:r>
              <a:rPr lang="en-US" dirty="0">
                <a:solidFill>
                  <a:srgbClr val="262626"/>
                </a:solidFill>
                <a:latin typeface="Garamond" charset="0"/>
              </a:rPr>
              <a:t>In-text reference - May use APA style or AMA superscript to save space</a:t>
            </a:r>
          </a:p>
          <a:p>
            <a:pPr lvl="1"/>
            <a:r>
              <a:rPr lang="en-US" dirty="0">
                <a:solidFill>
                  <a:srgbClr val="262626"/>
                </a:solidFill>
                <a:latin typeface="Garamond" charset="0"/>
              </a:rPr>
              <a:t>APA  -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aramond" charset="0"/>
              </a:rPr>
              <a:t>…</a:t>
            </a:r>
            <a:r>
              <a:rPr lang="en-US" dirty="0">
                <a:solidFill>
                  <a:srgbClr val="262626"/>
                </a:solidFill>
                <a:latin typeface="Garamond" charset="0"/>
              </a:rPr>
              <a:t> </a:t>
            </a:r>
            <a:r>
              <a:rPr lang="en-US" dirty="0">
                <a:solidFill>
                  <a:srgbClr val="7F7F7F"/>
                </a:solidFill>
                <a:latin typeface="Garamond" charset="0"/>
              </a:rPr>
              <a:t>(Thibodeau, 2014).           Thibodeau, 2014 found that… </a:t>
            </a:r>
          </a:p>
          <a:p>
            <a:pPr lvl="1"/>
            <a:r>
              <a:rPr lang="en-US" dirty="0">
                <a:solidFill>
                  <a:srgbClr val="262626"/>
                </a:solidFill>
                <a:latin typeface="Garamond" charset="0"/>
              </a:rPr>
              <a:t>AMA -</a:t>
            </a:r>
            <a:r>
              <a:rPr lang="en-US" dirty="0">
                <a:solidFill>
                  <a:srgbClr val="7F7F7F"/>
                </a:solidFill>
                <a:latin typeface="Garamond" charset="0"/>
              </a:rPr>
              <a:t> Listeners with HL were found to perform better when using the adaptive digital technology than with FM technology.</a:t>
            </a:r>
            <a:r>
              <a:rPr lang="en-US" baseline="30000" dirty="0">
                <a:solidFill>
                  <a:srgbClr val="7F7F7F"/>
                </a:solidFill>
                <a:latin typeface="Garamond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05420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Acknowledge individuals and entities outside the university</a:t>
            </a:r>
          </a:p>
          <a:p>
            <a:endParaRPr lang="en-US" dirty="0"/>
          </a:p>
          <a:p>
            <a:r>
              <a:rPr lang="en-US" dirty="0"/>
              <a:t>No need to acknowledge co-authors or UTD</a:t>
            </a:r>
          </a:p>
        </p:txBody>
      </p:sp>
    </p:spTree>
    <p:extLst>
      <p:ext uri="{BB962C8B-B14F-4D97-AF65-F5344CB8AC3E}">
        <p14:creationId xmlns:p14="http://schemas.microsoft.com/office/powerpoint/2010/main" val="154954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your poster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04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rganic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2.xml><?xml version="1.0" encoding="utf-8"?>
<a:themeOverride xmlns:a="http://schemas.openxmlformats.org/drawingml/2006/main">
  <a:clrScheme name="Organic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1831</TotalTime>
  <Words>1596</Words>
  <Application>Microsoft Macintosh PowerPoint</Application>
  <PresentationFormat>Widescreen</PresentationFormat>
  <Paragraphs>184</Paragraphs>
  <Slides>27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Garamond</vt:lpstr>
      <vt:lpstr>Organic</vt:lpstr>
      <vt:lpstr>Poster Printing 101</vt:lpstr>
      <vt:lpstr>What is a research poster?</vt:lpstr>
      <vt:lpstr>Content</vt:lpstr>
      <vt:lpstr>Section Headers</vt:lpstr>
      <vt:lpstr>Tables &amp; Figures</vt:lpstr>
      <vt:lpstr>Tables &amp; Figures cont’d</vt:lpstr>
      <vt:lpstr>References</vt:lpstr>
      <vt:lpstr>Acknowledgements</vt:lpstr>
      <vt:lpstr>Designing your poster</vt:lpstr>
      <vt:lpstr>Design</vt:lpstr>
      <vt:lpstr>Tips</vt:lpstr>
      <vt:lpstr>General Tips</vt:lpstr>
      <vt:lpstr>PROOFING</vt:lpstr>
      <vt:lpstr>THIBBITS</vt:lpstr>
      <vt:lpstr>Who, When, &amp; Where of poster printing</vt:lpstr>
      <vt:lpstr>Who, When, Where</vt:lpstr>
      <vt:lpstr>Who, When, Where</vt:lpstr>
      <vt:lpstr>Printing Day</vt:lpstr>
      <vt:lpstr>Handouts</vt:lpstr>
      <vt:lpstr>AFTER THE SESSION</vt:lpstr>
      <vt:lpstr>Oral Presentation</vt:lpstr>
      <vt:lpstr>AudiologyNOW! 2015</vt:lpstr>
      <vt:lpstr>Remember...</vt:lpstr>
      <vt:lpstr>Resources for research posters</vt:lpstr>
      <vt:lpstr>Poster Template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Wallace, Sarah</dc:creator>
  <cp:lastModifiedBy>Havens, Rebekah</cp:lastModifiedBy>
  <cp:revision>29</cp:revision>
  <dcterms:created xsi:type="dcterms:W3CDTF">2014-09-12T02:12:56Z</dcterms:created>
  <dcterms:modified xsi:type="dcterms:W3CDTF">2020-10-09T16:00:07Z</dcterms:modified>
</cp:coreProperties>
</file>