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68" r:id="rId4"/>
    <p:sldId id="273" r:id="rId5"/>
    <p:sldId id="258" r:id="rId6"/>
    <p:sldId id="259" r:id="rId7"/>
    <p:sldId id="260" r:id="rId8"/>
    <p:sldId id="261" r:id="rId9"/>
    <p:sldId id="270" r:id="rId10"/>
    <p:sldId id="272" r:id="rId11"/>
    <p:sldId id="275" r:id="rId12"/>
    <p:sldId id="271" r:id="rId13"/>
    <p:sldId id="274" r:id="rId14"/>
    <p:sldId id="263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8"/>
    <p:restoredTop sz="79081"/>
  </p:normalViewPr>
  <p:slideViewPr>
    <p:cSldViewPr snapToGrid="0" snapToObjects="1">
      <p:cViewPr varScale="1">
        <p:scale>
          <a:sx n="99" d="100"/>
          <a:sy n="99" d="100"/>
        </p:scale>
        <p:origin x="1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ortneybush/Desktop/Research%20HHL%20/Final%20data%20_%20LL%20Remo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19947506561681E-2"/>
          <c:y val="1.5257771864265588E-2"/>
          <c:w val="0.92124671916010503"/>
          <c:h val="0.834615802090203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tech</c:v>
                </c:pt>
              </c:strCache>
            </c:strRef>
          </c:tx>
          <c:spPr>
            <a:solidFill>
              <a:schemeClr val="bg1"/>
            </a:solidFill>
            <a:ln w="57150">
              <a:solidFill>
                <a:schemeClr val="tx1"/>
              </a:solidFill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0.73150000000000004</c:v>
                </c:pt>
                <c:pt idx="1">
                  <c:v>0.41346154000000002</c:v>
                </c:pt>
                <c:pt idx="2">
                  <c:v>0.51456310999999999</c:v>
                </c:pt>
                <c:pt idx="3">
                  <c:v>0.21296296000000001</c:v>
                </c:pt>
                <c:pt idx="4">
                  <c:v>0.32692307999999998</c:v>
                </c:pt>
                <c:pt idx="5">
                  <c:v>0.58558558999999999</c:v>
                </c:pt>
                <c:pt idx="6">
                  <c:v>0.29807692000000002</c:v>
                </c:pt>
                <c:pt idx="7">
                  <c:v>0.57407406999999999</c:v>
                </c:pt>
                <c:pt idx="8">
                  <c:v>0.31531532000000001</c:v>
                </c:pt>
                <c:pt idx="9">
                  <c:v>0.68468468000000005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2-1041-BE53-8E166A634E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Live Listen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  <a:prstDash val="sysDash"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Sheet1!$C$2:$C$11</c:f>
              <c:numCache>
                <c:formatCode>0.00%</c:formatCode>
                <c:ptCount val="10"/>
                <c:pt idx="0">
                  <c:v>0.96226414999999998</c:v>
                </c:pt>
                <c:pt idx="1">
                  <c:v>0.95370370000000004</c:v>
                </c:pt>
                <c:pt idx="2">
                  <c:v>0.96396395999999995</c:v>
                </c:pt>
                <c:pt idx="3">
                  <c:v>0.88571429000000002</c:v>
                </c:pt>
                <c:pt idx="4">
                  <c:v>0.98214285999999995</c:v>
                </c:pt>
                <c:pt idx="5">
                  <c:v>0.99038462000000005</c:v>
                </c:pt>
                <c:pt idx="6">
                  <c:v>0.96226414999999998</c:v>
                </c:pt>
                <c:pt idx="7">
                  <c:v>0.99074074000000001</c:v>
                </c:pt>
                <c:pt idx="8">
                  <c:v>0.69902913</c:v>
                </c:pt>
                <c:pt idx="9">
                  <c:v>0.97087378999999996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02-1041-BE53-8E166A634E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preferred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02-1041-BE53-8E166A634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519375"/>
        <c:axId val="458369247"/>
      </c:barChart>
      <c:catAx>
        <c:axId val="47651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369247"/>
        <c:crosses val="autoZero"/>
        <c:auto val="1"/>
        <c:lblAlgn val="ctr"/>
        <c:lblOffset val="100"/>
        <c:noMultiLvlLbl val="0"/>
      </c:catAx>
      <c:valAx>
        <c:axId val="45836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519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734F1-F717-3245-9154-1B2B6D793B3E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0DCC9-1C06-594D-9E82-35DA2FF35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4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DCC9-1C06-594D-9E82-35DA2FF35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95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DCC9-1C06-594D-9E82-35DA2FF358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3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Speaker facing center of the back of the listener’s 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DCC9-1C06-594D-9E82-35DA2FF358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9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Conditions were randomized to avoid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DCC9-1C06-594D-9E82-35DA2FF358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tech mean =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0.46571473; median = 0.46401233</a:t>
            </a:r>
            <a:r>
              <a:rPr lang="en-US" dirty="0"/>
              <a:t> </a:t>
            </a:r>
          </a:p>
          <a:p>
            <a:r>
              <a:rPr lang="en-US" dirty="0"/>
              <a:t>Live Listen mean = 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0.93610814</a:t>
            </a:r>
            <a:r>
              <a:rPr lang="en-US" dirty="0"/>
              <a:t> ; median =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0.96311406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DCC9-1C06-594D-9E82-35DA2FF358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55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0F9C24-8DBC-4B4B-89C0-0392F91F3632}" type="datetime2">
              <a:rPr lang="en-US" smtClean="0"/>
              <a:t>Tuesday, October 27,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86107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015-3569-334A-A95A-841E946693B0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A177C-6501-7449-BC07-863344A9DED6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1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A7C4-EEDC-704C-B908-560D3282D331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8C1940-E19D-1742-B30F-5938710892EC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32456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330F-E846-964E-A334-CE8F8960B410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3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1A9C-9B0F-4D49-85A1-E680E1503613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6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BEF3-5A4A-7A47-BF6C-C757C6B1B43A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0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8CDE3-B2C5-BE4D-85E1-21FA2E19467F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3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F8DB6B-7915-774E-ACB9-CFCB7AF06410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84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8322A7-5744-2248-B1BB-5F78EA39D494}" type="datetime2">
              <a:rPr lang="en-US" smtClean="0"/>
              <a:t>Tuesday, October 27,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171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94DB84D-1CFC-9246-8ECA-E5C20B70D003}" type="datetime2">
              <a:rPr lang="en-US" smtClean="0"/>
              <a:t>Tuesday, October 27,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667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6CA08-650B-5645-9995-439A894B7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369" y="4124012"/>
            <a:ext cx="10167757" cy="1573670"/>
          </a:xfrm>
        </p:spPr>
        <p:txBody>
          <a:bodyPr/>
          <a:lstStyle/>
          <a:p>
            <a:r>
              <a:rPr lang="en-US" sz="5000" dirty="0"/>
              <a:t>Evaluation of a Protocol for Virtual Testing of Speech Recognition in Noise When Using “Live Listen” Feature on the iPhone 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BC837-A3F1-5440-B183-E272D97D8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7345" y="5153467"/>
            <a:ext cx="5123755" cy="81467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Kortney Bush, B.S. </a:t>
            </a:r>
          </a:p>
          <a:p>
            <a:r>
              <a:rPr lang="en-US" dirty="0"/>
              <a:t>Linda Thibodeau, Ph.D.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9C0EAF-149B-1947-A436-183EB77C0941}"/>
              </a:ext>
            </a:extLst>
          </p:cNvPr>
          <p:cNvSpPr/>
          <p:nvPr/>
        </p:nvSpPr>
        <p:spPr>
          <a:xfrm>
            <a:off x="0" y="0"/>
            <a:ext cx="12212824" cy="969683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A0E48-4EC2-5D47-A37F-FC5FA69C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B58EFD-968A-2C42-B13A-D6ED3D150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69" y="0"/>
            <a:ext cx="1549883" cy="1009924"/>
          </a:xfrm>
          <a:prstGeom prst="rect">
            <a:avLst/>
          </a:prstGeom>
          <a:pattFill prst="pct5">
            <a:fgClr>
              <a:schemeClr val="bg1"/>
            </a:fgClr>
            <a:bgClr>
              <a:schemeClr val="bg1"/>
            </a:bgClr>
          </a:patt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995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0879-A918-9540-8AE6-A809A23EB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66038-8942-5745-A2E6-FEBBFE4A6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2 HINT sentence lists without ”Live Listen” </a:t>
            </a:r>
          </a:p>
          <a:p>
            <a:pPr lvl="1"/>
            <a:r>
              <a:rPr lang="en-US" sz="3000" dirty="0"/>
              <a:t>“No technology” condition</a:t>
            </a:r>
          </a:p>
          <a:p>
            <a:r>
              <a:rPr lang="en-US" sz="3000" dirty="0"/>
              <a:t>2 HINT sentence lists utilizing “Live Listen”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49573E-EC57-0546-AC6B-F7091F92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4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A182-FCAB-EC47-B63E-3D912CD46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617"/>
          </a:xfrm>
        </p:spPr>
        <p:txBody>
          <a:bodyPr>
            <a:normAutofit/>
          </a:bodyPr>
          <a:lstStyle/>
          <a:p>
            <a:r>
              <a:rPr lang="en-US" sz="5000" dirty="0"/>
              <a:t>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B599A-10CB-B449-921D-50DB53151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1386"/>
            <a:ext cx="9601200" cy="3581400"/>
          </a:xfrm>
        </p:spPr>
        <p:txBody>
          <a:bodyPr>
            <a:normAutofit/>
          </a:bodyPr>
          <a:lstStyle/>
          <a:p>
            <a:r>
              <a:rPr lang="en-US" sz="3000" dirty="0"/>
              <a:t>All participants were conditioned with one sentence list to ensure that the volumes were set to the appropriate level</a:t>
            </a:r>
          </a:p>
          <a:p>
            <a:r>
              <a:rPr lang="en-US" sz="3000" dirty="0"/>
              <a:t>If too difficult, then the participants were instructed to turn up the volume on their laptop </a:t>
            </a:r>
          </a:p>
          <a:p>
            <a:r>
              <a:rPr lang="en-US" sz="3000" dirty="0"/>
              <a:t>4/10 participants adjusted the signal intensity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0D807-8A5F-0048-B70A-AC907D514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30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4AB8-F0B9-B74D-9869-C6A81197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158" y="507107"/>
            <a:ext cx="9938084" cy="1485900"/>
          </a:xfrm>
        </p:spPr>
        <p:txBody>
          <a:bodyPr>
            <a:normAutofit/>
          </a:bodyPr>
          <a:lstStyle/>
          <a:p>
            <a:r>
              <a:rPr lang="en-US" sz="5000" dirty="0"/>
              <a:t>Methods – Instructions and 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E456-4BEF-744F-B52F-88BC029BC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158" y="1638300"/>
            <a:ext cx="9601200" cy="3581400"/>
          </a:xfrm>
        </p:spPr>
        <p:txBody>
          <a:bodyPr/>
          <a:lstStyle/>
          <a:p>
            <a:r>
              <a:rPr lang="en-US" sz="3000" dirty="0"/>
              <a:t>Participants were instructed how to set up the testing area</a:t>
            </a:r>
          </a:p>
          <a:p>
            <a:r>
              <a:rPr lang="en-US" sz="3000" dirty="0"/>
              <a:t>Participants were conditioned </a:t>
            </a:r>
          </a:p>
          <a:p>
            <a:r>
              <a:rPr lang="en-US" sz="3000" dirty="0"/>
              <a:t>Repeat the sentences the best that they can and guess if they are unsure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4D044-C471-1C41-B290-6E6BCD74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08CDD-75A2-434B-AC97-A21D1E5638F0}"/>
              </a:ext>
            </a:extLst>
          </p:cNvPr>
          <p:cNvSpPr txBox="1"/>
          <p:nvPr/>
        </p:nvSpPr>
        <p:spPr>
          <a:xfrm>
            <a:off x="4555960" y="286652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04770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1F4E-BB2B-514B-A5D5-8708C4F91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83" y="307808"/>
            <a:ext cx="9601200" cy="1485900"/>
          </a:xfrm>
        </p:spPr>
        <p:txBody>
          <a:bodyPr>
            <a:normAutofit/>
          </a:bodyPr>
          <a:lstStyle/>
          <a:p>
            <a:r>
              <a:rPr lang="en-US" sz="5000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87C2D-934F-2146-A031-0C36FE8F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4A57CDC-23EE-3146-A21F-83B291481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119284"/>
              </p:ext>
            </p:extLst>
          </p:nvPr>
        </p:nvGraphicFramePr>
        <p:xfrm>
          <a:off x="1640229" y="1507956"/>
          <a:ext cx="9601200" cy="425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82B5B31-36FE-3143-B482-538087BB251C}"/>
              </a:ext>
            </a:extLst>
          </p:cNvPr>
          <p:cNvSpPr txBox="1"/>
          <p:nvPr/>
        </p:nvSpPr>
        <p:spPr>
          <a:xfrm>
            <a:off x="6771673" y="5759116"/>
            <a:ext cx="3685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Black Outline = No Tech</a:t>
            </a:r>
          </a:p>
          <a:p>
            <a:r>
              <a:rPr lang="en-US" dirty="0"/>
              <a:t>Solid Black = Live Listen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5D3BC-F70A-7E43-A07A-6EF35EFBDF6E}"/>
              </a:ext>
            </a:extLst>
          </p:cNvPr>
          <p:cNvSpPr txBox="1"/>
          <p:nvPr/>
        </p:nvSpPr>
        <p:spPr>
          <a:xfrm>
            <a:off x="5135440" y="5389784"/>
            <a:ext cx="41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Condition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234AD3-7A64-C843-B2D8-5B5E3B08109D}"/>
              </a:ext>
            </a:extLst>
          </p:cNvPr>
          <p:cNvSpPr txBox="1"/>
          <p:nvPr/>
        </p:nvSpPr>
        <p:spPr>
          <a:xfrm rot="16200000">
            <a:off x="-230629" y="2823228"/>
            <a:ext cx="2999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 correct</a:t>
            </a:r>
          </a:p>
        </p:txBody>
      </p:sp>
    </p:spTree>
    <p:extLst>
      <p:ext uri="{BB962C8B-B14F-4D97-AF65-F5344CB8AC3E}">
        <p14:creationId xmlns:p14="http://schemas.microsoft.com/office/powerpoint/2010/main" val="2279223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1F4E-BB2B-514B-A5D5-8708C4F91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6D3E8-4EB0-224F-AAB3-A9B889D2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“No technology” condition mean = 46.4%</a:t>
            </a:r>
          </a:p>
          <a:p>
            <a:pPr marL="0" indent="0">
              <a:buNone/>
            </a:pPr>
            <a:r>
              <a:rPr lang="en-US" sz="3000" dirty="0"/>
              <a:t>“Live Listen” condition mean = 96.3%</a:t>
            </a:r>
          </a:p>
          <a:p>
            <a:r>
              <a:rPr lang="en-US" sz="3000" dirty="0"/>
              <a:t>All listeners performed better in ”Live Listen” condition</a:t>
            </a:r>
          </a:p>
          <a:p>
            <a:r>
              <a:rPr lang="en-US" sz="3000" dirty="0"/>
              <a:t>90% of participants reported that they preferred the “Live Listen” condition</a:t>
            </a:r>
          </a:p>
          <a:p>
            <a:r>
              <a:rPr lang="en-US" sz="3000" dirty="0"/>
              <a:t>90% of participants reported no prior knowledge of “Live Listen” feature on their phone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87C2D-934F-2146-A031-0C36FE8F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1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54695-4562-7B47-8F79-A2281E92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8F5D4-4999-0E49-B43D-94EFE699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Preliminary data show a possible pre and post measurement for virtual rehabilitation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More accessible for patients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Further research should be completed to assess how effective aural rehabilitation is virtually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F37C3-2369-2D49-8C7C-FCB8C092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84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7132-3AD9-1546-A0E3-E68840BAB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F71E-B0E0-0641-AE36-D36AEB0FC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88826"/>
            <a:ext cx="9601200" cy="4383374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sz="2400" baseline="30000" dirty="0"/>
              <a:t>1</a:t>
            </a:r>
            <a:r>
              <a:rPr lang="en-US" sz="2400" dirty="0"/>
              <a:t>National Research Council (US) Committee on Disability Determination for Individuals with Hearing Impairments (2004) Hearing loss: determining eligibility for social security benefits. </a:t>
            </a:r>
            <a:r>
              <a:rPr lang="en-US" sz="2400" i="1" dirty="0"/>
              <a:t>National Academies Press</a:t>
            </a:r>
            <a:r>
              <a:rPr lang="en-US" sz="2400" dirty="0"/>
              <a:t>, Impact of Hearing Loss on Daily Life and the Workplace, 6.</a:t>
            </a:r>
          </a:p>
          <a:p>
            <a:pPr marL="457200" indent="-457200">
              <a:buNone/>
            </a:pPr>
            <a:r>
              <a:rPr lang="en-US" sz="2400" baseline="30000" dirty="0"/>
              <a:t>2</a:t>
            </a:r>
            <a:r>
              <a:rPr lang="en-US" sz="2400" dirty="0"/>
              <a:t>Swanepoel, D.W., Koekemoer, D., &amp; Clark, J. (2010). Intercontinental hearing assessment – a study in tele-audiology. </a:t>
            </a:r>
            <a:r>
              <a:rPr lang="en-US" sz="2400" i="1" dirty="0"/>
              <a:t>Journal of Telemedicine and Telecare, </a:t>
            </a:r>
            <a:r>
              <a:rPr lang="en-US" sz="2400" dirty="0"/>
              <a:t>16(5), 248-52.</a:t>
            </a:r>
          </a:p>
          <a:p>
            <a:pPr marL="457200" indent="-457200">
              <a:buNone/>
            </a:pPr>
            <a:r>
              <a:rPr lang="en-US" sz="2400" baseline="30000" dirty="0"/>
              <a:t>3</a:t>
            </a:r>
            <a:r>
              <a:rPr lang="en-US" sz="2400" dirty="0"/>
              <a:t>Swanepoel, D. &amp; Clark, J. (2019). Hearing healthcare in remote or resource-constrained environments. </a:t>
            </a:r>
            <a:r>
              <a:rPr lang="en-US" sz="2400" i="1" dirty="0"/>
              <a:t>Journal of Laryngology and Otology, </a:t>
            </a:r>
            <a:r>
              <a:rPr lang="en-US" sz="2400" dirty="0"/>
              <a:t>133(1), 11-17.</a:t>
            </a:r>
          </a:p>
          <a:p>
            <a:pPr marL="457200" indent="-457200">
              <a:buNone/>
            </a:pPr>
            <a:r>
              <a:rPr lang="en-US" sz="2400" baseline="30000" dirty="0"/>
              <a:t>4</a:t>
            </a:r>
            <a:r>
              <a:rPr lang="en-US" sz="2400" dirty="0"/>
              <a:t>World Health Organization (2017). Global costs of unaddressed hearing loss and cost-effectiveness of interventions. </a:t>
            </a:r>
            <a:r>
              <a:rPr lang="en-US" sz="2400" i="1" dirty="0"/>
              <a:t>A WHO Report 2017.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E2790-720F-A044-950E-4B84E669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7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F918-EE79-B249-8385-A1830AC52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89" y="864483"/>
            <a:ext cx="7200900" cy="735716"/>
          </a:xfrm>
        </p:spPr>
        <p:txBody>
          <a:bodyPr>
            <a:noAutofit/>
          </a:bodyPr>
          <a:lstStyle/>
          <a:p>
            <a:r>
              <a:rPr lang="en-US" sz="6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D20B-321D-434C-8AAE-D96F38B27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89" y="1994464"/>
            <a:ext cx="11165305" cy="3263337"/>
          </a:xfrm>
        </p:spPr>
        <p:txBody>
          <a:bodyPr>
            <a:normAutofit fontScale="32500" lnSpcReduction="20000"/>
          </a:bodyPr>
          <a:lstStyle/>
          <a:p>
            <a:r>
              <a:rPr lang="en-US" sz="9200" dirty="0"/>
              <a:t>The greater the degree of hearing loss, the more difficulty the person will have communicating with others</a:t>
            </a:r>
            <a:r>
              <a:rPr lang="en-US" sz="9200" baseline="30000" dirty="0"/>
              <a:t>1</a:t>
            </a:r>
            <a:endParaRPr lang="en-US" sz="9200" dirty="0"/>
          </a:p>
          <a:p>
            <a:r>
              <a:rPr lang="en-US" sz="9200" dirty="0"/>
              <a:t>Smartphone-based applications exist to improve the signal-to-noise ratios (SNR)</a:t>
            </a:r>
          </a:p>
          <a:p>
            <a:pPr lvl="1"/>
            <a:r>
              <a:rPr lang="en-US" sz="9200" dirty="0"/>
              <a:t> i.e. “Live Listen” feature on the iPhone. </a:t>
            </a:r>
          </a:p>
          <a:p>
            <a:r>
              <a:rPr lang="en-US" sz="9200" dirty="0"/>
              <a:t>As a result of COVID-19, global connectivity and access to services from a distance is more important than ever.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1FA6E-6DB2-8E48-9DD8-28C47080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3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021D8-8885-C34D-BA73-2D71C52B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87A1-F7F1-6D45-ABEE-2A388BA23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00989"/>
            <a:ext cx="9601200" cy="3581400"/>
          </a:xfrm>
        </p:spPr>
        <p:txBody>
          <a:bodyPr>
            <a:normAutofit/>
          </a:bodyPr>
          <a:lstStyle/>
          <a:p>
            <a:r>
              <a:rPr lang="en-US" sz="3000" dirty="0"/>
              <a:t>No significant differences exist between face-to-face audiological evaluation and remote audiological evaluation</a:t>
            </a:r>
            <a:r>
              <a:rPr lang="en-US" sz="3000" baseline="30000" dirty="0"/>
              <a:t>2,3</a:t>
            </a:r>
            <a:endParaRPr lang="en-US" sz="3000" dirty="0"/>
          </a:p>
          <a:p>
            <a:r>
              <a:rPr lang="en-US" sz="3000" dirty="0"/>
              <a:t>Little is known about the treatment outcomes for virtual aural rehabilitation</a:t>
            </a:r>
          </a:p>
          <a:p>
            <a:pPr lvl="1"/>
            <a:r>
              <a:rPr lang="en-US" sz="3000" dirty="0"/>
              <a:t>specifically the use of remote microphones and smartphone applications, to improve communication</a:t>
            </a:r>
          </a:p>
          <a:p>
            <a:pPr lvl="1"/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122F8-8375-E94C-B14B-D4BC17B9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3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41378-44CE-4048-BD1E-8E698418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CD61-A0EE-3C4A-937C-62917D0E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”Live Listen” feature increases the SNR</a:t>
            </a:r>
          </a:p>
          <a:p>
            <a:pPr lvl="1"/>
            <a:r>
              <a:rPr lang="en-US" sz="3000" dirty="0"/>
              <a:t>Pairs </a:t>
            </a:r>
            <a:r>
              <a:rPr lang="en-US" sz="3000" dirty="0" err="1"/>
              <a:t>airPods</a:t>
            </a:r>
            <a:r>
              <a:rPr lang="en-US" sz="3000" dirty="0"/>
              <a:t> to iPhone</a:t>
            </a:r>
          </a:p>
          <a:p>
            <a:pPr lvl="1"/>
            <a:r>
              <a:rPr lang="en-US" sz="3000" dirty="0"/>
              <a:t>Picks up the signal from the microphone on the iPhone</a:t>
            </a:r>
          </a:p>
          <a:p>
            <a:pPr lvl="1"/>
            <a:r>
              <a:rPr lang="en-US" sz="3000" dirty="0"/>
              <a:t>Routes the signal to the </a:t>
            </a:r>
            <a:r>
              <a:rPr lang="en-US" sz="3000" dirty="0" err="1"/>
              <a:t>airPods</a:t>
            </a:r>
            <a:endParaRPr lang="en-US" sz="3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EFC27-2712-274D-8E31-6CDBD3E0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9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F9E8-B553-C246-B6E4-27EA0B6D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7CBE6-7B22-B942-8EE8-C31C7CF17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3000" dirty="0"/>
              <a:t>Provide a foundation for future research in virtual access to aural rehabilitation services </a:t>
            </a:r>
          </a:p>
          <a:p>
            <a:pPr marL="514350" indent="-514350">
              <a:buAutoNum type="arabicPeriod"/>
            </a:pPr>
            <a:r>
              <a:rPr lang="en-US" sz="3000" dirty="0"/>
              <a:t>Facilitate ongoing collaboration with the engineering department regarding development of smartphone applications for persons with hearing loss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CC61A-A0AF-8F49-8F08-AFD48C6D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64D6-FAF3-1C4B-9D24-1722E366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9D7C8-A7E5-2249-BDCB-B7FF4955A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716" y="1900990"/>
            <a:ext cx="9601200" cy="3581400"/>
          </a:xfrm>
        </p:spPr>
        <p:txBody>
          <a:bodyPr/>
          <a:lstStyle/>
          <a:p>
            <a:r>
              <a:rPr lang="en-US" sz="3000" dirty="0"/>
              <a:t>n=10; Age range: 21 – 25 </a:t>
            </a:r>
          </a:p>
          <a:p>
            <a:r>
              <a:rPr lang="en-US" sz="3000" dirty="0"/>
              <a:t>Inclusion Criteria</a:t>
            </a:r>
          </a:p>
          <a:p>
            <a:pPr lvl="1"/>
            <a:r>
              <a:rPr lang="en-US" sz="3000" dirty="0"/>
              <a:t>Normal hearing </a:t>
            </a:r>
          </a:p>
          <a:p>
            <a:pPr lvl="1"/>
            <a:r>
              <a:rPr lang="en-US" sz="3000" dirty="0"/>
              <a:t>Apple </a:t>
            </a:r>
            <a:r>
              <a:rPr lang="en-US" sz="3000" dirty="0" err="1"/>
              <a:t>airPods</a:t>
            </a:r>
            <a:r>
              <a:rPr lang="en-US" sz="3000" dirty="0"/>
              <a:t> &amp; iPhone</a:t>
            </a:r>
          </a:p>
          <a:p>
            <a:pPr lvl="1"/>
            <a:r>
              <a:rPr lang="en-US" sz="3000" dirty="0"/>
              <a:t>Mac Computer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78DAD-5DDE-1945-AAEF-0AC86294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3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C073-7276-6643-B053-D5A2E8C6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Methods – Equipment and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BDCD5-5F39-7941-99E9-BAFB48131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0563"/>
            <a:ext cx="9601200" cy="3581400"/>
          </a:xfrm>
        </p:spPr>
        <p:txBody>
          <a:bodyPr/>
          <a:lstStyle/>
          <a:p>
            <a:r>
              <a:rPr lang="en-US" sz="3000" dirty="0"/>
              <a:t>Amazon 7 generation Fire Tablet</a:t>
            </a:r>
          </a:p>
          <a:p>
            <a:r>
              <a:rPr lang="en-US" sz="3000" dirty="0"/>
              <a:t>Personal Apple </a:t>
            </a:r>
            <a:r>
              <a:rPr lang="en-US" sz="3000" dirty="0" err="1"/>
              <a:t>Macbook</a:t>
            </a:r>
            <a:r>
              <a:rPr lang="en-US" sz="3000" dirty="0"/>
              <a:t> Laptop</a:t>
            </a:r>
          </a:p>
          <a:p>
            <a:r>
              <a:rPr lang="en-US" sz="3000" dirty="0"/>
              <a:t>Personal Apple </a:t>
            </a:r>
            <a:r>
              <a:rPr lang="en-US" sz="3000" dirty="0" err="1"/>
              <a:t>airPods</a:t>
            </a:r>
            <a:endParaRPr lang="en-US" sz="3000" dirty="0"/>
          </a:p>
          <a:p>
            <a:r>
              <a:rPr lang="en-US" sz="3000" dirty="0"/>
              <a:t>Personal Apple iPhone</a:t>
            </a:r>
          </a:p>
          <a:p>
            <a:r>
              <a:rPr lang="en-US" sz="3000" dirty="0"/>
              <a:t>Met via </a:t>
            </a:r>
            <a:r>
              <a:rPr lang="en-US" sz="3000" dirty="0" err="1"/>
              <a:t>Webex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14D51-2965-E94B-80E2-A5789B8A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9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F5290-3E04-AD45-BA9E-EB23995E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251" y="472101"/>
            <a:ext cx="9601200" cy="1485900"/>
          </a:xfrm>
        </p:spPr>
        <p:txBody>
          <a:bodyPr>
            <a:normAutofit/>
          </a:bodyPr>
          <a:lstStyle/>
          <a:p>
            <a:r>
              <a:rPr lang="en-US" sz="5000" dirty="0"/>
              <a:t>Test Arrangement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577EAAF5-804F-F343-AE13-40EB4F6071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" t="8735" r="-108"/>
          <a:stretch/>
        </p:blipFill>
        <p:spPr>
          <a:xfrm>
            <a:off x="829657" y="1345474"/>
            <a:ext cx="10548092" cy="477770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F2CC9A-08B4-D540-9F7C-49F6A89B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0198AC-D849-B64E-83E9-DFF4C3503CD3}"/>
              </a:ext>
            </a:extLst>
          </p:cNvPr>
          <p:cNvSpPr txBox="1"/>
          <p:nvPr/>
        </p:nvSpPr>
        <p:spPr>
          <a:xfrm>
            <a:off x="5630257" y="6172200"/>
            <a:ext cx="586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Adapted from Havens 2020 Smartphone Project</a:t>
            </a:r>
          </a:p>
        </p:txBody>
      </p:sp>
    </p:spTree>
    <p:extLst>
      <p:ext uri="{BB962C8B-B14F-4D97-AF65-F5344CB8AC3E}">
        <p14:creationId xmlns:p14="http://schemas.microsoft.com/office/powerpoint/2010/main" val="3346925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9D576-2AB1-AC47-9A33-02431777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Methods - Stimuli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AD5DA-2658-FE43-9FB8-2EC86A56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HINT sentences presented from the laptop at half volume</a:t>
            </a:r>
          </a:p>
          <a:p>
            <a:r>
              <a:rPr lang="en-US" sz="3000" dirty="0"/>
              <a:t>Classroom noise file played from Amazon Fire tablet at full volume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EB08A-A575-C24F-B08C-EF93C307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186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5756</TotalTime>
  <Words>668</Words>
  <Application>Microsoft Macintosh PowerPoint</Application>
  <PresentationFormat>Widescreen</PresentationFormat>
  <Paragraphs>94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Franklin Gothic Book</vt:lpstr>
      <vt:lpstr>Wingdings</vt:lpstr>
      <vt:lpstr>Crop</vt:lpstr>
      <vt:lpstr>Evaluation of a Protocol for Virtual Testing of Speech Recognition in Noise When Using “Live Listen” Feature on the iPhone  </vt:lpstr>
      <vt:lpstr>Introduction</vt:lpstr>
      <vt:lpstr>Background</vt:lpstr>
      <vt:lpstr>Background</vt:lpstr>
      <vt:lpstr>Purpose</vt:lpstr>
      <vt:lpstr>Subjects</vt:lpstr>
      <vt:lpstr>Methods – Equipment and Environment</vt:lpstr>
      <vt:lpstr>Test Arrangement</vt:lpstr>
      <vt:lpstr>Methods - Stimuli</vt:lpstr>
      <vt:lpstr>Testing Conditions</vt:lpstr>
      <vt:lpstr>Conditioning</vt:lpstr>
      <vt:lpstr>Methods – Instructions and Scoring</vt:lpstr>
      <vt:lpstr>Results</vt:lpstr>
      <vt:lpstr>Results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a Protocol for Virtual Testing of Speech Recognition in Noise When Using “Live Listen” Feature on the iPhone  </dc:title>
  <dc:creator>Bush, Kortney Marilyn</dc:creator>
  <cp:lastModifiedBy>Havens, Rebekah</cp:lastModifiedBy>
  <cp:revision>37</cp:revision>
  <dcterms:created xsi:type="dcterms:W3CDTF">2020-10-09T16:08:49Z</dcterms:created>
  <dcterms:modified xsi:type="dcterms:W3CDTF">2020-10-27T18:53:57Z</dcterms:modified>
</cp:coreProperties>
</file>