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30"/>
  </p:notesMasterIdLst>
  <p:sldIdLst>
    <p:sldId id="256" r:id="rId2"/>
    <p:sldId id="290" r:id="rId3"/>
    <p:sldId id="291" r:id="rId4"/>
    <p:sldId id="279" r:id="rId5"/>
    <p:sldId id="288" r:id="rId6"/>
    <p:sldId id="289" r:id="rId7"/>
    <p:sldId id="277" r:id="rId8"/>
    <p:sldId id="275" r:id="rId9"/>
    <p:sldId id="257" r:id="rId10"/>
    <p:sldId id="295" r:id="rId11"/>
    <p:sldId id="258" r:id="rId12"/>
    <p:sldId id="296" r:id="rId13"/>
    <p:sldId id="259" r:id="rId14"/>
    <p:sldId id="298" r:id="rId15"/>
    <p:sldId id="260" r:id="rId16"/>
    <p:sldId id="297" r:id="rId17"/>
    <p:sldId id="261" r:id="rId18"/>
    <p:sldId id="299" r:id="rId19"/>
    <p:sldId id="262" r:id="rId20"/>
    <p:sldId id="300" r:id="rId21"/>
    <p:sldId id="263" r:id="rId22"/>
    <p:sldId id="301" r:id="rId23"/>
    <p:sldId id="264" r:id="rId24"/>
    <p:sldId id="293" r:id="rId25"/>
    <p:sldId id="294" r:id="rId26"/>
    <p:sldId id="278" r:id="rId27"/>
    <p:sldId id="292" r:id="rId28"/>
    <p:sldId id="27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22" autoAdjust="0"/>
  </p:normalViewPr>
  <p:slideViewPr>
    <p:cSldViewPr>
      <p:cViewPr>
        <p:scale>
          <a:sx n="100" d="100"/>
          <a:sy n="100" d="100"/>
        </p:scale>
        <p:origin x="-294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F8FBF-DCE1-4869-941A-D120DA0A6089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6C05B-32F0-4B02-AF91-F7051E570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0521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C05B-32F0-4B02-AF91-F7051E5709A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8832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C05B-32F0-4B02-AF91-F7051E5709A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C05B-32F0-4B02-AF91-F7051E5709A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F8C35E-9E3A-439C-83E1-C476435F76E4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C233EC-D71B-48A8-A9BE-59F1BBC48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TELEGRAM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81800" cy="685800"/>
          </a:xfrm>
        </p:spPr>
        <p:txBody>
          <a:bodyPr>
            <a:noAutofit/>
          </a:bodyPr>
          <a:lstStyle/>
          <a:p>
            <a:r>
              <a:rPr lang="en-US" sz="2100" dirty="0" smtClean="0"/>
              <a:t>Maximizing Communication via Hearing Assistance Technology</a:t>
            </a:r>
            <a:endParaRPr lang="en-US" sz="2100" dirty="0"/>
          </a:p>
        </p:txBody>
      </p:sp>
    </p:spTree>
    <p:extLst>
      <p:ext uri="{BB962C8B-B14F-4D97-AF65-F5344CB8AC3E}">
        <p14:creationId xmlns="" xmlns:p14="http://schemas.microsoft.com/office/powerpoint/2010/main" val="161946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26" t="9562" r="21569" b="9091"/>
          <a:stretch/>
        </p:blipFill>
        <p:spPr bwMode="auto">
          <a:xfrm>
            <a:off x="228599" y="228600"/>
            <a:ext cx="871170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1600" y="2438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C</a:t>
            </a:r>
            <a:endParaRPr lang="en-US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 – Employment/Education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 you having any difficulty with communication in your </a:t>
            </a:r>
            <a:r>
              <a:rPr lang="en-US" b="1" dirty="0" smtClean="0"/>
              <a:t>Employment</a:t>
            </a:r>
            <a:r>
              <a:rPr lang="en-US" dirty="0" smtClean="0"/>
              <a:t> or </a:t>
            </a:r>
            <a:r>
              <a:rPr lang="en-US" b="1" dirty="0" smtClean="0"/>
              <a:t>Educational</a:t>
            </a:r>
            <a:r>
              <a:rPr lang="en-US" dirty="0" smtClean="0"/>
              <a:t> environment?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19443" y="2971800"/>
            <a:ext cx="70104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Difficulty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= None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= Occasional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= Often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= Always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= Stopped working 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01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26" t="9562" r="21569" b="9091"/>
          <a:stretch/>
        </p:blipFill>
        <p:spPr bwMode="auto">
          <a:xfrm>
            <a:off x="228599" y="228600"/>
            <a:ext cx="871170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71600" y="2438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C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25908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S</a:t>
            </a:r>
            <a:endParaRPr lang="en-US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 -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 you know about </a:t>
            </a:r>
            <a:r>
              <a:rPr lang="en-US" b="1" dirty="0" smtClean="0"/>
              <a:t>Legislation</a:t>
            </a:r>
            <a:r>
              <a:rPr lang="en-US" dirty="0" smtClean="0"/>
              <a:t> that provides assistance for you to hear in public places or in hotels when you travel?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352800"/>
            <a:ext cx="83058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= Vast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= Considerable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= Some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= Limited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= None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3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26" t="9562" r="21569" b="9091"/>
          <a:stretch/>
        </p:blipFill>
        <p:spPr bwMode="auto">
          <a:xfrm>
            <a:off x="228600" y="228600"/>
            <a:ext cx="871170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71600" y="2438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C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25908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S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3886199"/>
            <a:ext cx="981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PA</a:t>
            </a:r>
            <a:endParaRPr lang="en-US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- Entertainment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 you having difficulty with hearing during </a:t>
            </a:r>
            <a:r>
              <a:rPr lang="en-US" b="1" dirty="0" smtClean="0"/>
              <a:t>Entertainment</a:t>
            </a:r>
            <a:r>
              <a:rPr lang="en-US" dirty="0" smtClean="0"/>
              <a:t> activities that you enjoy such as television, movies, or concerts?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352800"/>
            <a:ext cx="8305800" cy="3154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Difficulty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= None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= Occasional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= Often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= Always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= Stopped Going 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945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26" t="9562" r="21569" b="9091"/>
          <a:stretch/>
        </p:blipFill>
        <p:spPr bwMode="auto">
          <a:xfrm>
            <a:off x="228600" y="228600"/>
            <a:ext cx="871170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71600" y="2438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C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3600" y="24384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S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81400" y="2438401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TM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3886199"/>
            <a:ext cx="99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 Black" pitchFamily="34" charset="0"/>
              </a:rPr>
              <a:t>PA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 -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 you having difficulty with communication in </a:t>
            </a:r>
            <a:r>
              <a:rPr lang="en-US" b="1" dirty="0" smtClean="0"/>
              <a:t>Group</a:t>
            </a:r>
            <a:r>
              <a:rPr lang="en-US" dirty="0" smtClean="0"/>
              <a:t> settings?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2889" y="3085514"/>
            <a:ext cx="85344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Difficulty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= None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= Occasional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= Often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= Always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= Can’t hear at all in groups 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13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26" t="9562" r="21569" b="9091"/>
          <a:stretch/>
        </p:blipFill>
        <p:spPr bwMode="auto">
          <a:xfrm>
            <a:off x="228600" y="228600"/>
            <a:ext cx="871170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371600" y="2438398"/>
            <a:ext cx="3352800" cy="646333"/>
            <a:chOff x="1371600" y="2438398"/>
            <a:chExt cx="3352800" cy="646333"/>
          </a:xfrm>
        </p:grpSpPr>
        <p:sp>
          <p:nvSpPr>
            <p:cNvPr id="7" name="TextBox 6"/>
            <p:cNvSpPr txBox="1"/>
            <p:nvPr/>
          </p:nvSpPr>
          <p:spPr>
            <a:xfrm>
              <a:off x="1371600" y="2438400"/>
              <a:ext cx="83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latin typeface="Arial Black" pitchFamily="34" charset="0"/>
                </a:rPr>
                <a:t>C</a:t>
              </a:r>
              <a:endParaRPr lang="en-US" sz="3600" dirty="0">
                <a:latin typeface="Arial Black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33600" y="24384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latin typeface="Arial Black" pitchFamily="34" charset="0"/>
                </a:rPr>
                <a:t>S</a:t>
              </a:r>
              <a:endParaRPr lang="en-US" sz="3600" dirty="0">
                <a:latin typeface="Arial Black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93852" y="2438398"/>
              <a:ext cx="11305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latin typeface="Arial Black" pitchFamily="34" charset="0"/>
                </a:rPr>
                <a:t>TM</a:t>
              </a:r>
              <a:endParaRPr lang="en-US" sz="3600" dirty="0">
                <a:latin typeface="Arial Black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343400" y="3886197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PM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95878" y="3886199"/>
            <a:ext cx="8379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 Black" pitchFamily="34" charset="0"/>
              </a:rPr>
              <a:t>PA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- Recreation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 you having difficulty with hearing during </a:t>
            </a:r>
            <a:r>
              <a:rPr lang="en-US" b="1" dirty="0" smtClean="0"/>
              <a:t>Recreational</a:t>
            </a:r>
            <a:r>
              <a:rPr lang="en-US" dirty="0" smtClean="0"/>
              <a:t> activities such as sports, hunting, or sailing?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352800"/>
            <a:ext cx="8534400" cy="3078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Difficulty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= None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= Occasional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= Often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= Always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= Stopped the activity 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115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There are many factors to consider in determining candidacy for amplification, and in many cases communication difficulties may be reduced through the use of hearing aids.</a:t>
            </a:r>
          </a:p>
          <a:p>
            <a:endParaRPr lang="en-US" dirty="0" smtClean="0"/>
          </a:p>
          <a:p>
            <a:r>
              <a:rPr lang="en-US" b="1" dirty="0" smtClean="0"/>
              <a:t>However</a:t>
            </a:r>
            <a:r>
              <a:rPr lang="en-US" dirty="0" smtClean="0"/>
              <a:t>, there may be circumstances or situations in which hearing aids don’t completely compensate for the loss.</a:t>
            </a:r>
          </a:p>
          <a:p>
            <a:endParaRPr lang="en-US" dirty="0" smtClean="0"/>
          </a:p>
          <a:p>
            <a:r>
              <a:rPr lang="en-US" dirty="0" smtClean="0"/>
              <a:t>In these cases, other devices techniques, and/or strategies must be considered.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1078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26" t="9562" r="21569" b="9091"/>
          <a:stretch/>
        </p:blipFill>
        <p:spPr bwMode="auto">
          <a:xfrm>
            <a:off x="228600" y="228600"/>
            <a:ext cx="871170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371600" y="2438399"/>
            <a:ext cx="4191000" cy="2094131"/>
            <a:chOff x="1371600" y="2438399"/>
            <a:chExt cx="4191000" cy="2094131"/>
          </a:xfrm>
        </p:grpSpPr>
        <p:grpSp>
          <p:nvGrpSpPr>
            <p:cNvPr id="6" name="Group 4"/>
            <p:cNvGrpSpPr/>
            <p:nvPr/>
          </p:nvGrpSpPr>
          <p:grpSpPr>
            <a:xfrm>
              <a:off x="1371600" y="2438399"/>
              <a:ext cx="3419475" cy="646332"/>
              <a:chOff x="1371600" y="2438399"/>
              <a:chExt cx="3419475" cy="64633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371600" y="2438400"/>
                <a:ext cx="838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latin typeface="Arial Black" pitchFamily="34" charset="0"/>
                  </a:rPr>
                  <a:t>C</a:t>
                </a:r>
                <a:endParaRPr lang="en-US" sz="3600" dirty="0">
                  <a:latin typeface="Arial Black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133600" y="2438400"/>
                <a:ext cx="609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latin typeface="Arial Black" pitchFamily="34" charset="0"/>
                  </a:rPr>
                  <a:t>S</a:t>
                </a:r>
                <a:endParaRPr lang="en-US" sz="3600" dirty="0">
                  <a:latin typeface="Arial Black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486150" y="2438399"/>
                <a:ext cx="13049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latin typeface="Arial Black" pitchFamily="34" charset="0"/>
                  </a:rPr>
                  <a:t>TM</a:t>
                </a:r>
                <a:endParaRPr lang="en-US" sz="3600" dirty="0">
                  <a:latin typeface="Arial Black" pitchFamily="34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419600" y="3886199"/>
              <a:ext cx="1143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latin typeface="Arial Black" pitchFamily="34" charset="0"/>
                </a:rPr>
                <a:t>PM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105400" y="4572000"/>
            <a:ext cx="114300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Tempus Sans ITC" pitchFamily="82" charset="0"/>
              </a:rPr>
              <a:t>R - Rock Climbing</a:t>
            </a:r>
            <a:endParaRPr lang="en-US" sz="900" dirty="0">
              <a:latin typeface="Tempus Sans ITC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24475" y="38862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95878" y="3886200"/>
            <a:ext cx="8379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 Black" pitchFamily="34" charset="0"/>
              </a:rPr>
              <a:t>PA</a:t>
            </a:r>
            <a:endParaRPr lang="en-US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- Alarms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Are you having difficulty hearing </a:t>
            </a:r>
            <a:r>
              <a:rPr lang="en-US" b="1" dirty="0"/>
              <a:t>Alarms </a:t>
            </a:r>
            <a:r>
              <a:rPr lang="en-US" dirty="0"/>
              <a:t>or </a:t>
            </a:r>
            <a:r>
              <a:rPr lang="en-US" b="1" dirty="0"/>
              <a:t>Alerting </a:t>
            </a:r>
            <a:r>
              <a:rPr lang="en-US" dirty="0"/>
              <a:t>signals such as the smoke alarm, alarm clock, or the doorbell? 	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352800"/>
            <a:ext cx="43434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Difficulty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= None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= Occasional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= Often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= Always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= Stopped the activity 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419600" y="3733800"/>
            <a:ext cx="4495800" cy="3276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”S” for Smoke Alarm “D” for Doorbell, and   “A” for Alarm Clock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04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26" t="9562" r="21569" b="9091"/>
          <a:stretch/>
        </p:blipFill>
        <p:spPr bwMode="auto">
          <a:xfrm>
            <a:off x="228600" y="228600"/>
            <a:ext cx="871170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4"/>
          <p:cNvGrpSpPr/>
          <p:nvPr/>
        </p:nvGrpSpPr>
        <p:grpSpPr>
          <a:xfrm>
            <a:off x="1371600" y="2438400"/>
            <a:ext cx="4238625" cy="2084605"/>
            <a:chOff x="1371600" y="2438400"/>
            <a:chExt cx="4238625" cy="2084605"/>
          </a:xfrm>
        </p:grpSpPr>
        <p:grpSp>
          <p:nvGrpSpPr>
            <p:cNvPr id="10" name="Group 4"/>
            <p:cNvGrpSpPr/>
            <p:nvPr/>
          </p:nvGrpSpPr>
          <p:grpSpPr>
            <a:xfrm>
              <a:off x="1371600" y="2438400"/>
              <a:ext cx="3429000" cy="646332"/>
              <a:chOff x="1371600" y="2438400"/>
              <a:chExt cx="3429000" cy="646332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1371600" y="2438400"/>
                <a:ext cx="838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latin typeface="Arial Black" pitchFamily="34" charset="0"/>
                  </a:rPr>
                  <a:t>C</a:t>
                </a:r>
                <a:endParaRPr lang="en-US" sz="3600" dirty="0">
                  <a:latin typeface="Arial Black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133600" y="2438400"/>
                <a:ext cx="609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latin typeface="Arial Black" pitchFamily="34" charset="0"/>
                  </a:rPr>
                  <a:t>S</a:t>
                </a:r>
                <a:endParaRPr lang="en-US" sz="3600" dirty="0">
                  <a:latin typeface="Arial Black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505200" y="2438401"/>
                <a:ext cx="1295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latin typeface="Arial Black" pitchFamily="34" charset="0"/>
                  </a:rPr>
                  <a:t>TM</a:t>
                </a:r>
                <a:endParaRPr lang="en-US" sz="3600" dirty="0">
                  <a:latin typeface="Arial Black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352925" y="3876674"/>
              <a:ext cx="1257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latin typeface="Arial Black" pitchFamily="34" charset="0"/>
                </a:rPr>
                <a:t>PM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105400" y="4572000"/>
            <a:ext cx="114300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Tempus Sans ITC" pitchFamily="82" charset="0"/>
              </a:rPr>
              <a:t>R - Rock Climbing</a:t>
            </a:r>
            <a:endParaRPr lang="en-US" sz="900" dirty="0">
              <a:latin typeface="Tempus Sans ITC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24475" y="3876673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67400" y="1600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SC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878" y="3876676"/>
            <a:ext cx="8379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Arial Black" pitchFamily="34" charset="0"/>
              </a:rPr>
              <a:t>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 -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Are you communicating with </a:t>
            </a:r>
            <a:r>
              <a:rPr lang="en-US" b="1" dirty="0"/>
              <a:t>Members </a:t>
            </a:r>
            <a:r>
              <a:rPr lang="en-US" dirty="0"/>
              <a:t>of your family? 	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895600"/>
            <a:ext cx="7696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= Live with Normal Hearing Adult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= Live with Young Children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= Live with Teenagers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= Live with Adult with Hearing Loss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= Live Alone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Check all that apply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228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26" t="9562" r="21569" b="9091"/>
          <a:stretch/>
        </p:blipFill>
        <p:spPr bwMode="auto">
          <a:xfrm>
            <a:off x="228599" y="228600"/>
            <a:ext cx="871170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Straight Connector 26"/>
          <p:cNvCxnSpPr/>
          <p:nvPr/>
        </p:nvCxnSpPr>
        <p:spPr>
          <a:xfrm>
            <a:off x="1981200" y="2743200"/>
            <a:ext cx="256032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590800" y="2971800"/>
            <a:ext cx="533400" cy="99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429000" y="2971800"/>
            <a:ext cx="457200" cy="99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32051" y="2971800"/>
            <a:ext cx="304800" cy="99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1371600" y="1600200"/>
            <a:ext cx="5715000" cy="3200400"/>
            <a:chOff x="1371600" y="1600200"/>
            <a:chExt cx="5715000" cy="3200400"/>
          </a:xfrm>
        </p:grpSpPr>
        <p:grpSp>
          <p:nvGrpSpPr>
            <p:cNvPr id="26" name="Group 25"/>
            <p:cNvGrpSpPr/>
            <p:nvPr/>
          </p:nvGrpSpPr>
          <p:grpSpPr>
            <a:xfrm>
              <a:off x="1371600" y="2438400"/>
              <a:ext cx="4876800" cy="2362200"/>
              <a:chOff x="1371600" y="2438400"/>
              <a:chExt cx="4876800" cy="236220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324475" y="3876673"/>
                <a:ext cx="838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latin typeface="Arial Black" pitchFamily="34" charset="0"/>
                  </a:rPr>
                  <a:t>R</a:t>
                </a:r>
              </a:p>
            </p:txBody>
          </p:sp>
          <p:grpSp>
            <p:nvGrpSpPr>
              <p:cNvPr id="31" name="Group 4"/>
              <p:cNvGrpSpPr/>
              <p:nvPr/>
            </p:nvGrpSpPr>
            <p:grpSpPr>
              <a:xfrm>
                <a:off x="1371600" y="2438400"/>
                <a:ext cx="4229100" cy="2084602"/>
                <a:chOff x="1371600" y="2438400"/>
                <a:chExt cx="4229100" cy="2084602"/>
              </a:xfrm>
            </p:grpSpPr>
            <p:sp>
              <p:nvSpPr>
                <p:cNvPr id="38" name="TextBox 37"/>
                <p:cNvSpPr txBox="1"/>
                <p:nvPr/>
              </p:nvSpPr>
              <p:spPr>
                <a:xfrm>
                  <a:off x="4343400" y="3876671"/>
                  <a:ext cx="12573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 smtClean="0">
                      <a:latin typeface="Arial Black" pitchFamily="34" charset="0"/>
                    </a:rPr>
                    <a:t>PM</a:t>
                  </a:r>
                </a:p>
              </p:txBody>
            </p:sp>
            <p:grpSp>
              <p:nvGrpSpPr>
                <p:cNvPr id="37" name="Group 4"/>
                <p:cNvGrpSpPr/>
                <p:nvPr/>
              </p:nvGrpSpPr>
              <p:grpSpPr>
                <a:xfrm>
                  <a:off x="1371600" y="2438400"/>
                  <a:ext cx="3429000" cy="646332"/>
                  <a:chOff x="1371600" y="2438400"/>
                  <a:chExt cx="3429000" cy="646332"/>
                </a:xfrm>
              </p:grpSpPr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371600" y="2438400"/>
                    <a:ext cx="83820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3600" dirty="0" smtClean="0">
                        <a:latin typeface="Arial Black" pitchFamily="34" charset="0"/>
                      </a:rPr>
                      <a:t>C</a:t>
                    </a:r>
                    <a:endParaRPr lang="en-US" sz="3600" dirty="0">
                      <a:latin typeface="Arial Black" pitchFamily="34" charset="0"/>
                    </a:endParaRPr>
                  </a:p>
                </p:txBody>
              </p:sp>
              <p:sp>
                <p:nvSpPr>
                  <p:cNvPr id="40" name="TextBox 39"/>
                  <p:cNvSpPr txBox="1"/>
                  <p:nvPr/>
                </p:nvSpPr>
                <p:spPr>
                  <a:xfrm>
                    <a:off x="2133600" y="2438400"/>
                    <a:ext cx="60960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3600" dirty="0" smtClean="0">
                        <a:latin typeface="Arial Black" pitchFamily="34" charset="0"/>
                      </a:rPr>
                      <a:t>S</a:t>
                    </a:r>
                    <a:endParaRPr lang="en-US" sz="3600" dirty="0">
                      <a:latin typeface="Arial Black" pitchFamily="34" charset="0"/>
                    </a:endParaRPr>
                  </a:p>
                </p:txBody>
              </p:sp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3505200" y="2438401"/>
                    <a:ext cx="129540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3600" dirty="0" smtClean="0">
                        <a:latin typeface="Arial Black" pitchFamily="34" charset="0"/>
                      </a:rPr>
                      <a:t>TM</a:t>
                    </a:r>
                    <a:endParaRPr lang="en-US" sz="3600" dirty="0">
                      <a:latin typeface="Arial Black" pitchFamily="34" charset="0"/>
                    </a:endParaRPr>
                  </a:p>
                </p:txBody>
              </p:sp>
            </p:grpSp>
          </p:grpSp>
          <p:sp>
            <p:nvSpPr>
              <p:cNvPr id="33" name="TextBox 32"/>
              <p:cNvSpPr txBox="1"/>
              <p:nvPr/>
            </p:nvSpPr>
            <p:spPr>
              <a:xfrm>
                <a:off x="5105400" y="4572000"/>
                <a:ext cx="1143000" cy="228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latin typeface="Tempus Sans ITC" pitchFamily="82" charset="0"/>
                  </a:rPr>
                  <a:t>R - Rock Climbing</a:t>
                </a:r>
                <a:endParaRPr lang="en-US" sz="900" dirty="0">
                  <a:latin typeface="Tempus Sans ITC" pitchFamily="82" charset="0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5867400" y="1600200"/>
              <a:ext cx="1219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latin typeface="Arial Black" pitchFamily="34" charset="0"/>
                </a:rPr>
                <a:t>SC</a:t>
              </a:r>
              <a:endParaRPr lang="en-US" sz="3600" dirty="0">
                <a:latin typeface="Arial Black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895878" y="3876676"/>
              <a:ext cx="83792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>
                  <a:solidFill>
                    <a:prstClr val="black"/>
                  </a:solidFill>
                  <a:latin typeface="Arial Black" pitchFamily="34" charset="0"/>
                </a:rPr>
                <a:t>PA</a:t>
              </a:r>
              <a:endParaRPr lang="en-US" dirty="0"/>
            </a:p>
          </p:txBody>
        </p:sp>
      </p:grpSp>
      <p:cxnSp>
        <p:nvCxnSpPr>
          <p:cNvPr id="50" name="Straight Connector 49"/>
          <p:cNvCxnSpPr/>
          <p:nvPr/>
        </p:nvCxnSpPr>
        <p:spPr>
          <a:xfrm>
            <a:off x="5362575" y="4189632"/>
            <a:ext cx="19050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743574" y="2213194"/>
            <a:ext cx="657225" cy="17430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Down Arrow 56"/>
          <p:cNvSpPr/>
          <p:nvPr/>
        </p:nvSpPr>
        <p:spPr>
          <a:xfrm>
            <a:off x="7086600" y="1247774"/>
            <a:ext cx="304800" cy="47556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6858000" y="1600200"/>
            <a:ext cx="152400" cy="1231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4434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52" t="9144" r="20833" b="4952"/>
          <a:stretch/>
        </p:blipFill>
        <p:spPr bwMode="auto">
          <a:xfrm>
            <a:off x="228600" y="131938"/>
            <a:ext cx="8686798" cy="6595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85900" y="5603707"/>
            <a:ext cx="24765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Do you live alone or with others?</a:t>
            </a:r>
          </a:p>
          <a:p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1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the TELEGRAM?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Using the combination of the AUDIOGRAM with the TELEGRAM would allow the audiologist to explain the sensory loss along with a broad assessment of communication needs that may be addressed with assistive technology.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850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 new format for assessment like the TELEGRAM, will allow audiologists to routinely consider the need for Hearing Assistive Technology in clinical practice.</a:t>
            </a:r>
          </a:p>
          <a:p>
            <a:endParaRPr lang="en-US" dirty="0"/>
          </a:p>
          <a:p>
            <a:r>
              <a:rPr lang="en-US" dirty="0" smtClean="0"/>
              <a:t>For communication to be truly maximized in persons with hearing loss, the audiologists must consider beyond the audiogram and explore other devices, techniques, and/or strategies that will achieve this goal.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622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Thibodeau</a:t>
            </a:r>
            <a:r>
              <a:rPr lang="en-US" dirty="0" smtClean="0"/>
              <a:t>, L. (2008). How TELEGRAMs can help 	patients “Reach out and tough someone”. </a:t>
            </a:r>
            <a:r>
              <a:rPr lang="en-US" i="1" dirty="0" smtClean="0"/>
              <a:t>The 	Hearing Journal</a:t>
            </a:r>
            <a:r>
              <a:rPr lang="en-US" dirty="0" smtClean="0"/>
              <a:t>, </a:t>
            </a:r>
            <a:r>
              <a:rPr lang="en-US" i="1" dirty="0" smtClean="0"/>
              <a:t>61</a:t>
            </a:r>
            <a:r>
              <a:rPr lang="en-US" dirty="0" smtClean="0"/>
              <a:t>(3), 10-17.</a:t>
            </a:r>
          </a:p>
          <a:p>
            <a:endParaRPr lang="en-US" dirty="0" smtClean="0"/>
          </a:p>
          <a:p>
            <a:r>
              <a:rPr lang="en-US" dirty="0" smtClean="0"/>
              <a:t>Thibodeau, L. (2004). Plotting beyond the 	audiogram to the TELEGRAM, a new assessment 	tool. </a:t>
            </a:r>
            <a:r>
              <a:rPr lang="en-US" i="1" dirty="0" smtClean="0"/>
              <a:t>The Hearing Journal</a:t>
            </a:r>
            <a:r>
              <a:rPr lang="en-US" dirty="0" smtClean="0"/>
              <a:t>, </a:t>
            </a:r>
            <a:r>
              <a:rPr lang="en-US" i="1" dirty="0" smtClean="0"/>
              <a:t>57</a:t>
            </a:r>
            <a:r>
              <a:rPr lang="en-US" dirty="0" smtClean="0"/>
              <a:t>(11), 45-51.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848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Goal : to maximize patient’s communication abilities.</a:t>
            </a:r>
          </a:p>
          <a:p>
            <a:endParaRPr lang="en-US" dirty="0" smtClean="0"/>
          </a:p>
          <a:p>
            <a:r>
              <a:rPr lang="en-US" dirty="0" smtClean="0"/>
              <a:t>Audiologists are encouraged to broaden their scope of service beyond the hearing instrument to encompass their overall communication needs. </a:t>
            </a:r>
          </a:p>
          <a:p>
            <a:endParaRPr lang="en-US" dirty="0" smtClean="0"/>
          </a:p>
          <a:p>
            <a:r>
              <a:rPr lang="en-US" dirty="0" smtClean="0"/>
              <a:t>How is this achieved? - the TELEGRAM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749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TELEGRAM?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Convenient prompt </a:t>
            </a:r>
            <a:r>
              <a:rPr lang="en-US" dirty="0"/>
              <a:t>for audiologists to use with every client to ensure a comprehensive assessment of communication needs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Includes areas that must be considered in a broad investigation of theses needs.</a:t>
            </a:r>
          </a:p>
          <a:p>
            <a:endParaRPr lang="en-US" dirty="0"/>
          </a:p>
          <a:p>
            <a:r>
              <a:rPr lang="en-US" dirty="0" smtClean="0"/>
              <a:t>Plotted for efficient summarization of results just as the AUDIOGRAM.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273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26" t="9562" r="21569" b="9091"/>
          <a:stretch/>
        </p:blipFill>
        <p:spPr bwMode="auto">
          <a:xfrm>
            <a:off x="228599" y="228600"/>
            <a:ext cx="871170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224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52" t="9144" r="20833" b="4952"/>
          <a:stretch/>
        </p:blipFill>
        <p:spPr bwMode="auto">
          <a:xfrm>
            <a:off x="228600" y="131938"/>
            <a:ext cx="8686798" cy="6595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85900" y="5603707"/>
            <a:ext cx="24765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Do you live alone or with others?</a:t>
            </a:r>
          </a:p>
          <a:p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157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Areas that must be considered: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905000"/>
            <a:ext cx="4343400" cy="4572000"/>
          </a:xfrm>
        </p:spPr>
        <p:txBody>
          <a:bodyPr>
            <a:normAutofit/>
          </a:bodyPr>
          <a:lstStyle/>
          <a:p>
            <a:r>
              <a:rPr lang="en-US" b="1" dirty="0" smtClean="0"/>
              <a:t>Telephone</a:t>
            </a:r>
          </a:p>
          <a:p>
            <a:r>
              <a:rPr lang="en-US" b="1" dirty="0" smtClean="0"/>
              <a:t>Employment</a:t>
            </a:r>
          </a:p>
          <a:p>
            <a:r>
              <a:rPr lang="en-US" b="1" dirty="0" smtClean="0"/>
              <a:t>Legal issues</a:t>
            </a:r>
          </a:p>
          <a:p>
            <a:r>
              <a:rPr lang="en-US" b="1" dirty="0" smtClean="0"/>
              <a:t>Entertainment</a:t>
            </a:r>
          </a:p>
          <a:p>
            <a:r>
              <a:rPr lang="en-US" b="1" dirty="0" smtClean="0"/>
              <a:t>Group Communication</a:t>
            </a:r>
          </a:p>
          <a:p>
            <a:r>
              <a:rPr lang="en-US" b="1" dirty="0" smtClean="0"/>
              <a:t>Recreation</a:t>
            </a:r>
          </a:p>
          <a:p>
            <a:r>
              <a:rPr lang="en-US" b="1" dirty="0" smtClean="0"/>
              <a:t>Alarms</a:t>
            </a:r>
          </a:p>
          <a:p>
            <a:r>
              <a:rPr lang="en-US" b="1" dirty="0" smtClean="0"/>
              <a:t>Members of the family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970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TELEGRAM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Obtaining information regarding the client’s functioning in each of these areas will lead to recommendations </a:t>
            </a:r>
            <a:r>
              <a:rPr lang="en-US" dirty="0"/>
              <a:t>for additional technology or information that will </a:t>
            </a:r>
            <a:r>
              <a:rPr lang="en-US" b="1" dirty="0"/>
              <a:t>maximize</a:t>
            </a:r>
            <a:r>
              <a:rPr lang="en-US" dirty="0"/>
              <a:t> </a:t>
            </a:r>
            <a:r>
              <a:rPr lang="en-US" dirty="0" smtClean="0"/>
              <a:t>communication.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09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 - Telephone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 you having difficulty communication over the </a:t>
            </a:r>
            <a:r>
              <a:rPr lang="en-US" b="1" dirty="0" smtClean="0"/>
              <a:t>Telephone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28822" y="2971800"/>
            <a:ext cx="44196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000" dirty="0"/>
              <a:t>Difficulty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 smtClean="0"/>
              <a:t>1 = None</a:t>
            </a:r>
            <a:endParaRPr lang="en-US" sz="30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 smtClean="0"/>
              <a:t>2 = Occasional</a:t>
            </a:r>
            <a:endParaRPr lang="en-US" sz="30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 smtClean="0"/>
              <a:t>3 = Often</a:t>
            </a:r>
            <a:endParaRPr lang="en-US" sz="30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 smtClean="0"/>
              <a:t>4 = Always</a:t>
            </a:r>
            <a:endParaRPr lang="en-US" sz="30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 smtClean="0"/>
              <a:t>5 = </a:t>
            </a:r>
            <a:r>
              <a:rPr lang="en-US" sz="3000" dirty="0"/>
              <a:t>Can’t use the phone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0" y="3429000"/>
            <a:ext cx="4343400" cy="2743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“L” to designate Landline and “C” to designate </a:t>
            </a:r>
            <a:r>
              <a:rPr kumimoji="0" lang="en-US" sz="3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Cellphone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019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463</TotalTime>
  <Words>722</Words>
  <Application>Microsoft Office PowerPoint</Application>
  <PresentationFormat>On-screen Show (4:3)</PresentationFormat>
  <Paragraphs>158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Median</vt:lpstr>
      <vt:lpstr>TELEGRAM</vt:lpstr>
      <vt:lpstr>Introduction</vt:lpstr>
      <vt:lpstr>Slide 3</vt:lpstr>
      <vt:lpstr>What is the TELEGRAM?</vt:lpstr>
      <vt:lpstr>Slide 5</vt:lpstr>
      <vt:lpstr>Slide 6</vt:lpstr>
      <vt:lpstr>TELEGRAM</vt:lpstr>
      <vt:lpstr>TELEGRAM Interpretation</vt:lpstr>
      <vt:lpstr>T - Telephone</vt:lpstr>
      <vt:lpstr>Slide 10</vt:lpstr>
      <vt:lpstr>E – Employment/Education</vt:lpstr>
      <vt:lpstr>Slide 12</vt:lpstr>
      <vt:lpstr>L - Legislation</vt:lpstr>
      <vt:lpstr>Slide 14</vt:lpstr>
      <vt:lpstr>E - Entertainment</vt:lpstr>
      <vt:lpstr>Slide 16</vt:lpstr>
      <vt:lpstr>G - Group</vt:lpstr>
      <vt:lpstr>Slide 18</vt:lpstr>
      <vt:lpstr>R - Recreation</vt:lpstr>
      <vt:lpstr>Slide 20</vt:lpstr>
      <vt:lpstr>A - Alarms</vt:lpstr>
      <vt:lpstr>Slide 22</vt:lpstr>
      <vt:lpstr>M - Members</vt:lpstr>
      <vt:lpstr>=</vt:lpstr>
      <vt:lpstr>Slide 25</vt:lpstr>
      <vt:lpstr>Why use the TELEGRAM?</vt:lpstr>
      <vt:lpstr>Conclusion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TELEGRAM</dc:title>
  <dc:creator>Wallace, Sarah</dc:creator>
  <cp:lastModifiedBy>sxw123330</cp:lastModifiedBy>
  <cp:revision>44</cp:revision>
  <dcterms:created xsi:type="dcterms:W3CDTF">2012-09-14T14:59:58Z</dcterms:created>
  <dcterms:modified xsi:type="dcterms:W3CDTF">2013-05-18T23:11:20Z</dcterms:modified>
</cp:coreProperties>
</file>